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  <p:sldMasterId id="2147483648" r:id="rId2"/>
  </p:sldMasterIdLst>
  <p:notesMasterIdLst>
    <p:notesMasterId r:id="rId47"/>
  </p:notesMasterIdLst>
  <p:sldIdLst>
    <p:sldId id="776" r:id="rId3"/>
    <p:sldId id="256" r:id="rId4"/>
    <p:sldId id="737" r:id="rId5"/>
    <p:sldId id="736" r:id="rId6"/>
    <p:sldId id="738" r:id="rId7"/>
    <p:sldId id="739" r:id="rId8"/>
    <p:sldId id="740" r:id="rId9"/>
    <p:sldId id="742" r:id="rId10"/>
    <p:sldId id="744" r:id="rId11"/>
    <p:sldId id="782" r:id="rId12"/>
    <p:sldId id="743" r:id="rId13"/>
    <p:sldId id="745" r:id="rId14"/>
    <p:sldId id="746" r:id="rId15"/>
    <p:sldId id="747" r:id="rId16"/>
    <p:sldId id="748" r:id="rId17"/>
    <p:sldId id="749" r:id="rId18"/>
    <p:sldId id="750" r:id="rId19"/>
    <p:sldId id="767" r:id="rId20"/>
    <p:sldId id="269" r:id="rId21"/>
    <p:sldId id="768" r:id="rId22"/>
    <p:sldId id="770" r:id="rId23"/>
    <p:sldId id="771" r:id="rId24"/>
    <p:sldId id="772" r:id="rId25"/>
    <p:sldId id="751" r:id="rId26"/>
    <p:sldId id="753" r:id="rId27"/>
    <p:sldId id="754" r:id="rId28"/>
    <p:sldId id="778" r:id="rId29"/>
    <p:sldId id="761" r:id="rId30"/>
    <p:sldId id="773" r:id="rId31"/>
    <p:sldId id="775" r:id="rId32"/>
    <p:sldId id="779" r:id="rId33"/>
    <p:sldId id="698" r:id="rId34"/>
    <p:sldId id="703" r:id="rId35"/>
    <p:sldId id="705" r:id="rId36"/>
    <p:sldId id="706" r:id="rId37"/>
    <p:sldId id="286" r:id="rId38"/>
    <p:sldId id="755" r:id="rId39"/>
    <p:sldId id="756" r:id="rId40"/>
    <p:sldId id="757" r:id="rId41"/>
    <p:sldId id="780" r:id="rId42"/>
    <p:sldId id="758" r:id="rId43"/>
    <p:sldId id="781" r:id="rId44"/>
    <p:sldId id="731" r:id="rId45"/>
    <p:sldId id="70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Mastered                                                                                                                                    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0115667895336216E-2"/>
                  <c:y val="5.45061320965684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57136391305422"/>
                      <c:h val="5.62559492427661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234-4FE7-9C5F-1421EC7ADDD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3234-4FE7-9C5F-1421EC7ADDD8}"/>
                </c:ext>
              </c:extLst>
            </c:dLbl>
            <c:dLbl>
              <c:idx val="2"/>
              <c:layout>
                <c:manualLayout>
                  <c:x val="0.12480437031246829"/>
                  <c:y val="4.44654366783720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46676078230533"/>
                      <c:h val="6.19934249432012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3234-4FE7-9C5F-1421EC7ADD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ELA</c:v>
                </c:pt>
                <c:pt idx="1">
                  <c:v>Math</c:v>
                </c:pt>
                <c:pt idx="2">
                  <c:v>Science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2.2999999999999998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34-4FE7-9C5F-1421EC7ADD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7.042528363847908E-2"/>
                  <c:y val="5.59403880792422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584180711011081E-2"/>
                      <c:h val="7.05996384938538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234-4FE7-9C5F-1421EC7ADD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ELA</c:v>
                </c:pt>
                <c:pt idx="1">
                  <c:v>Math</c:v>
                </c:pt>
                <c:pt idx="2">
                  <c:v>Science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8.6</c:v>
                </c:pt>
                <c:pt idx="1">
                  <c:v>1.7</c:v>
                </c:pt>
                <c:pt idx="2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34-4FE7-9C5F-1421EC7ADD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Approaching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ELA</c:v>
                </c:pt>
                <c:pt idx="1">
                  <c:v>Math</c:v>
                </c:pt>
                <c:pt idx="2">
                  <c:v>Science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20.6</c:v>
                </c:pt>
                <c:pt idx="1">
                  <c:v>11.4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34-4FE7-9C5F-1421EC7ADDD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Below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ELA</c:v>
                </c:pt>
                <c:pt idx="1">
                  <c:v>Math</c:v>
                </c:pt>
                <c:pt idx="2">
                  <c:v>Science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70.900000000000006</c:v>
                </c:pt>
                <c:pt idx="1">
                  <c:v>84.7</c:v>
                </c:pt>
                <c:pt idx="2">
                  <c:v>50.5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34-4FE7-9C5F-1421EC7ADD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94506336"/>
        <c:axId val="2007136192"/>
      </c:barChart>
      <c:catAx>
        <c:axId val="209450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136192"/>
        <c:crosses val="autoZero"/>
        <c:auto val="1"/>
        <c:lblAlgn val="ctr"/>
        <c:lblOffset val="100"/>
        <c:noMultiLvlLbl val="0"/>
      </c:catAx>
      <c:valAx>
        <c:axId val="2007136192"/>
        <c:scaling>
          <c:orientation val="minMax"/>
        </c:scaling>
        <c:delete val="0"/>
        <c:axPos val="l"/>
        <c:majorGridlines>
          <c:spPr>
            <a:ln w="571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450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52647670891792E-2"/>
          <c:y val="0.75681057398954099"/>
          <c:w val="0.91719963871818178"/>
          <c:h val="0.195362063957798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Mastered                                                                                                                                    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0115667895336216E-2"/>
                  <c:y val="5.45061320965684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57136391305422"/>
                      <c:h val="5.62559492427661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234-4FE7-9C5F-1421EC7ADDD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3234-4FE7-9C5F-1421EC7ADDD8}"/>
                </c:ext>
              </c:extLst>
            </c:dLbl>
            <c:dLbl>
              <c:idx val="2"/>
              <c:layout>
                <c:manualLayout>
                  <c:x val="7.967881314039848E-4"/>
                  <c:y val="1.45732231734866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46676078230533"/>
                      <c:h val="6.19934249432012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3234-4FE7-9C5F-1421EC7ADD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ELA</c:v>
                </c:pt>
                <c:pt idx="1">
                  <c:v>Math</c:v>
                </c:pt>
                <c:pt idx="2">
                  <c:v>Science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3.4</c:v>
                </c:pt>
                <c:pt idx="1">
                  <c:v>7.4</c:v>
                </c:pt>
                <c:pt idx="2">
                  <c:v>20.100000000000001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34-4FE7-9C5F-1421EC7ADD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204240179176253E-3"/>
                  <c:y val="1.11023265469633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584180711011081E-2"/>
                      <c:h val="7.05996384938538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234-4FE7-9C5F-1421EC7ADD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ELA</c:v>
                </c:pt>
                <c:pt idx="1">
                  <c:v>Math</c:v>
                </c:pt>
                <c:pt idx="2">
                  <c:v>Science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6.7</c:v>
                </c:pt>
                <c:pt idx="1">
                  <c:v>17.600000000000001</c:v>
                </c:pt>
                <c:pt idx="2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34-4FE7-9C5F-1421EC7ADD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Approaching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ELA</c:v>
                </c:pt>
                <c:pt idx="1">
                  <c:v>Math</c:v>
                </c:pt>
                <c:pt idx="2">
                  <c:v>Science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25.3</c:v>
                </c:pt>
                <c:pt idx="1">
                  <c:v>24.5</c:v>
                </c:pt>
                <c:pt idx="2">
                  <c:v>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34-4FE7-9C5F-1421EC7ADDD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Below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ELA</c:v>
                </c:pt>
                <c:pt idx="1">
                  <c:v>Math</c:v>
                </c:pt>
                <c:pt idx="2">
                  <c:v>Science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64.599999999999994</c:v>
                </c:pt>
                <c:pt idx="1">
                  <c:v>50.5</c:v>
                </c:pt>
                <c:pt idx="2">
                  <c:v>29.9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34-4FE7-9C5F-1421EC7ADD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94506336"/>
        <c:axId val="2007136192"/>
      </c:barChart>
      <c:catAx>
        <c:axId val="209450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136192"/>
        <c:crosses val="autoZero"/>
        <c:auto val="1"/>
        <c:lblAlgn val="ctr"/>
        <c:lblOffset val="100"/>
        <c:noMultiLvlLbl val="0"/>
      </c:catAx>
      <c:valAx>
        <c:axId val="2007136192"/>
        <c:scaling>
          <c:orientation val="minMax"/>
        </c:scaling>
        <c:delete val="0"/>
        <c:axPos val="l"/>
        <c:majorGridlines>
          <c:spPr>
            <a:ln w="571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450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52647670891792E-2"/>
          <c:y val="0.75681057398954099"/>
          <c:w val="0.91719963871818178"/>
          <c:h val="0.195362063957798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Mastered                                                                                                                                    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0115667895336216E-2"/>
                  <c:y val="5.45061320965684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57136391305422"/>
                      <c:h val="5.62559492427661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234-4FE7-9C5F-1421EC7ADDD8}"/>
                </c:ext>
              </c:extLst>
            </c:dLbl>
            <c:dLbl>
              <c:idx val="1"/>
              <c:layout>
                <c:manualLayout>
                  <c:x val="6.2972580418769561E-2"/>
                  <c:y val="7.47300178364049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480822160245577E-2"/>
                      <c:h val="0.101553353634855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234-4FE7-9C5F-1421EC7ADDD8}"/>
                </c:ext>
              </c:extLst>
            </c:dLbl>
            <c:dLbl>
              <c:idx val="2"/>
              <c:layout>
                <c:manualLayout>
                  <c:x val="7.967881314039848E-4"/>
                  <c:y val="1.45732231734866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46676078230533"/>
                      <c:h val="6.19934249432012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3234-4FE7-9C5F-1421EC7ADD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ELA</c:v>
                </c:pt>
                <c:pt idx="1">
                  <c:v>Math</c:v>
                </c:pt>
                <c:pt idx="2">
                  <c:v>Science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1.6</c:v>
                </c:pt>
                <c:pt idx="2">
                  <c:v>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34-4FE7-9C5F-1421EC7ADD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8.0482085426062337E-3"/>
                  <c:y val="2.134931532965809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521765398722072E-2"/>
                      <c:h val="4.66860486737557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234-4FE7-9C5F-1421EC7ADD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ELA</c:v>
                </c:pt>
                <c:pt idx="1">
                  <c:v>Math</c:v>
                </c:pt>
                <c:pt idx="2">
                  <c:v>Science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8.4</c:v>
                </c:pt>
                <c:pt idx="1">
                  <c:v>6.6</c:v>
                </c:pt>
                <c:pt idx="2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34-4FE7-9C5F-1421EC7ADD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Approaching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2.3913681026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3B-4BDD-ADC7-80316DEC32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ELA</c:v>
                </c:pt>
                <c:pt idx="1">
                  <c:v>Math</c:v>
                </c:pt>
                <c:pt idx="2">
                  <c:v>Science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16.8</c:v>
                </c:pt>
                <c:pt idx="1">
                  <c:v>27.5</c:v>
                </c:pt>
                <c:pt idx="2">
                  <c:v>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34-4FE7-9C5F-1421EC7ADDD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Below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ELA</c:v>
                </c:pt>
                <c:pt idx="1">
                  <c:v>Math</c:v>
                </c:pt>
                <c:pt idx="2">
                  <c:v>Science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74.900000000000006</c:v>
                </c:pt>
                <c:pt idx="1">
                  <c:v>64.3</c:v>
                </c:pt>
                <c:pt idx="2">
                  <c:v>38.299999999999997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34-4FE7-9C5F-1421EC7ADD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94506336"/>
        <c:axId val="2007136192"/>
      </c:barChart>
      <c:catAx>
        <c:axId val="209450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136192"/>
        <c:crosses val="autoZero"/>
        <c:auto val="1"/>
        <c:lblAlgn val="ctr"/>
        <c:lblOffset val="100"/>
        <c:noMultiLvlLbl val="0"/>
      </c:catAx>
      <c:valAx>
        <c:axId val="2007136192"/>
        <c:scaling>
          <c:orientation val="minMax"/>
        </c:scaling>
        <c:delete val="0"/>
        <c:axPos val="l"/>
        <c:majorGridlines>
          <c:spPr>
            <a:ln w="571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450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52647670891792E-2"/>
          <c:y val="0.78670267527245341"/>
          <c:w val="0.91719963871818178"/>
          <c:h val="0.165469962674886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FE73D5-9A11-4B1C-9C20-BC6542F3E564}" type="doc">
      <dgm:prSet loTypeId="urn:diagrams.loki3.com/VaryingWidth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A3C700-2D41-4EC5-B647-C3C8835A2B9A}">
      <dgm:prSet phldrT="[Text]"/>
      <dgm:spPr>
        <a:solidFill>
          <a:srgbClr val="1E787A"/>
        </a:solidFill>
      </dgm:spPr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Understand</a:t>
          </a:r>
        </a:p>
      </dgm:t>
    </dgm:pt>
    <dgm:pt modelId="{7AFF3133-E042-4774-9B15-9744C707B96E}" type="parTrans" cxnId="{03CBC5FD-989C-4FAF-9B96-38BC7A122D38}">
      <dgm:prSet/>
      <dgm:spPr/>
      <dgm:t>
        <a:bodyPr/>
        <a:lstStyle/>
        <a:p>
          <a:endParaRPr lang="en-US"/>
        </a:p>
      </dgm:t>
    </dgm:pt>
    <dgm:pt modelId="{A349B5FE-2976-4956-A8E3-8A08C359BFB4}" type="sibTrans" cxnId="{03CBC5FD-989C-4FAF-9B96-38BC7A122D38}">
      <dgm:prSet/>
      <dgm:spPr/>
      <dgm:t>
        <a:bodyPr/>
        <a:lstStyle/>
        <a:p>
          <a:endParaRPr lang="en-US"/>
        </a:p>
      </dgm:t>
    </dgm:pt>
    <dgm:pt modelId="{F08D10E5-5EE2-4CF7-A22F-7005646E7679}">
      <dgm:prSet phldrT="[Text]"/>
      <dgm:spPr>
        <a:solidFill>
          <a:srgbClr val="9B004E"/>
        </a:solidFill>
      </dgm:spPr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Connect</a:t>
          </a:r>
        </a:p>
      </dgm:t>
    </dgm:pt>
    <dgm:pt modelId="{C4785882-3616-4261-87DD-567BCCB651DD}" type="sibTrans" cxnId="{7A53FFC9-BAA8-4064-939A-F020B1393AF1}">
      <dgm:prSet/>
      <dgm:spPr/>
      <dgm:t>
        <a:bodyPr/>
        <a:lstStyle/>
        <a:p>
          <a:endParaRPr lang="en-US"/>
        </a:p>
      </dgm:t>
    </dgm:pt>
    <dgm:pt modelId="{C676D624-FF63-464F-A902-C31D0439CDE4}" type="parTrans" cxnId="{7A53FFC9-BAA8-4064-939A-F020B1393AF1}">
      <dgm:prSet/>
      <dgm:spPr/>
      <dgm:t>
        <a:bodyPr/>
        <a:lstStyle/>
        <a:p>
          <a:endParaRPr lang="en-US"/>
        </a:p>
      </dgm:t>
    </dgm:pt>
    <dgm:pt modelId="{39293638-91BF-47F3-B668-B4ABB2AB709D}">
      <dgm:prSet phldrT="[Text]"/>
      <dgm:spPr>
        <a:solidFill>
          <a:srgbClr val="141497"/>
        </a:solidFill>
      </dgm:spPr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Set Goals</a:t>
          </a:r>
        </a:p>
      </dgm:t>
    </dgm:pt>
    <dgm:pt modelId="{3ADCFF1B-1D3E-435A-AB4C-919D36CF77DE}" type="sibTrans" cxnId="{FEBFB6D2-B575-43FF-AFA2-D1D6C652E82D}">
      <dgm:prSet/>
      <dgm:spPr/>
      <dgm:t>
        <a:bodyPr/>
        <a:lstStyle/>
        <a:p>
          <a:endParaRPr lang="en-US"/>
        </a:p>
      </dgm:t>
    </dgm:pt>
    <dgm:pt modelId="{0AA4918F-F95C-4D0E-BEA7-4D90A8198DB6}" type="parTrans" cxnId="{FEBFB6D2-B575-43FF-AFA2-D1D6C652E82D}">
      <dgm:prSet/>
      <dgm:spPr/>
      <dgm:t>
        <a:bodyPr/>
        <a:lstStyle/>
        <a:p>
          <a:endParaRPr lang="en-US"/>
        </a:p>
      </dgm:t>
    </dgm:pt>
    <dgm:pt modelId="{42D33D88-15AF-4738-9196-88B73DE6B6AD}">
      <dgm:prSet phldrT="[Text]"/>
      <dgm:spPr>
        <a:solidFill>
          <a:srgbClr val="616365"/>
        </a:solidFill>
      </dgm:spPr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Develop</a:t>
          </a:r>
        </a:p>
      </dgm:t>
    </dgm:pt>
    <dgm:pt modelId="{DB8D555F-5BAA-455C-804E-A2A4662E8510}" type="sibTrans" cxnId="{B8F851C3-EFED-42FF-AFE0-8EE04D940BBA}">
      <dgm:prSet/>
      <dgm:spPr/>
      <dgm:t>
        <a:bodyPr/>
        <a:lstStyle/>
        <a:p>
          <a:endParaRPr lang="en-US"/>
        </a:p>
      </dgm:t>
    </dgm:pt>
    <dgm:pt modelId="{709FF220-F03E-4333-A164-DE4352B41407}" type="parTrans" cxnId="{B8F851C3-EFED-42FF-AFE0-8EE04D940BBA}">
      <dgm:prSet/>
      <dgm:spPr/>
      <dgm:t>
        <a:bodyPr/>
        <a:lstStyle/>
        <a:p>
          <a:endParaRPr lang="en-US"/>
        </a:p>
      </dgm:t>
    </dgm:pt>
    <dgm:pt modelId="{44F7436E-F4A6-4026-BDE4-5094B6DACCDB}" type="pres">
      <dgm:prSet presAssocID="{0FFE73D5-9A11-4B1C-9C20-BC6542F3E564}" presName="Name0" presStyleCnt="0">
        <dgm:presLayoutVars>
          <dgm:resizeHandles/>
        </dgm:presLayoutVars>
      </dgm:prSet>
      <dgm:spPr/>
    </dgm:pt>
    <dgm:pt modelId="{FCFE98F7-6658-41A4-A229-D10A55557399}" type="pres">
      <dgm:prSet presAssocID="{93A3C700-2D41-4EC5-B647-C3C8835A2B9A}" presName="text" presStyleLbl="node1" presStyleIdx="0" presStyleCnt="4">
        <dgm:presLayoutVars>
          <dgm:bulletEnabled val="1"/>
        </dgm:presLayoutVars>
      </dgm:prSet>
      <dgm:spPr/>
    </dgm:pt>
    <dgm:pt modelId="{53F1B930-8842-46EC-963C-05C334CB4A5C}" type="pres">
      <dgm:prSet presAssocID="{A349B5FE-2976-4956-A8E3-8A08C359BFB4}" presName="space" presStyleCnt="0"/>
      <dgm:spPr/>
    </dgm:pt>
    <dgm:pt modelId="{DA173C7A-DDE0-4C29-87E5-D4C846539C65}" type="pres">
      <dgm:prSet presAssocID="{F08D10E5-5EE2-4CF7-A22F-7005646E7679}" presName="text" presStyleLbl="node1" presStyleIdx="1" presStyleCnt="4">
        <dgm:presLayoutVars>
          <dgm:bulletEnabled val="1"/>
        </dgm:presLayoutVars>
      </dgm:prSet>
      <dgm:spPr/>
    </dgm:pt>
    <dgm:pt modelId="{F5E04752-7D05-4BB9-BD2D-B7BE6B204D8B}" type="pres">
      <dgm:prSet presAssocID="{C4785882-3616-4261-87DD-567BCCB651DD}" presName="space" presStyleCnt="0"/>
      <dgm:spPr/>
    </dgm:pt>
    <dgm:pt modelId="{0B83A6A5-00C1-41F8-9B31-05AC0B9D3CAD}" type="pres">
      <dgm:prSet presAssocID="{39293638-91BF-47F3-B668-B4ABB2AB709D}" presName="text" presStyleLbl="node1" presStyleIdx="2" presStyleCnt="4">
        <dgm:presLayoutVars>
          <dgm:bulletEnabled val="1"/>
        </dgm:presLayoutVars>
      </dgm:prSet>
      <dgm:spPr/>
    </dgm:pt>
    <dgm:pt modelId="{1F4B953C-D9F3-4A62-90FF-F82F7ACB4D9B}" type="pres">
      <dgm:prSet presAssocID="{3ADCFF1B-1D3E-435A-AB4C-919D36CF77DE}" presName="space" presStyleCnt="0"/>
      <dgm:spPr/>
    </dgm:pt>
    <dgm:pt modelId="{29813356-AC2B-4870-B59B-0C8E7005F4FE}" type="pres">
      <dgm:prSet presAssocID="{42D33D88-15AF-4738-9196-88B73DE6B6AD}" presName="text" presStyleLbl="node1" presStyleIdx="3" presStyleCnt="4">
        <dgm:presLayoutVars>
          <dgm:bulletEnabled val="1"/>
        </dgm:presLayoutVars>
      </dgm:prSet>
      <dgm:spPr/>
    </dgm:pt>
  </dgm:ptLst>
  <dgm:cxnLst>
    <dgm:cxn modelId="{5A8BAFA0-A661-4E34-87D2-809B70BC9B29}" type="presOf" srcId="{93A3C700-2D41-4EC5-B647-C3C8835A2B9A}" destId="{FCFE98F7-6658-41A4-A229-D10A55557399}" srcOrd="0" destOrd="0" presId="urn:diagrams.loki3.com/VaryingWidthList"/>
    <dgm:cxn modelId="{541583AE-B9C0-4884-8977-053552858132}" type="presOf" srcId="{F08D10E5-5EE2-4CF7-A22F-7005646E7679}" destId="{DA173C7A-DDE0-4C29-87E5-D4C846539C65}" srcOrd="0" destOrd="0" presId="urn:diagrams.loki3.com/VaryingWidthList"/>
    <dgm:cxn modelId="{16F3BFBA-C664-455F-8B65-3A9317B385D1}" type="presOf" srcId="{0FFE73D5-9A11-4B1C-9C20-BC6542F3E564}" destId="{44F7436E-F4A6-4026-BDE4-5094B6DACCDB}" srcOrd="0" destOrd="0" presId="urn:diagrams.loki3.com/VaryingWidthList"/>
    <dgm:cxn modelId="{B8F851C3-EFED-42FF-AFE0-8EE04D940BBA}" srcId="{0FFE73D5-9A11-4B1C-9C20-BC6542F3E564}" destId="{42D33D88-15AF-4738-9196-88B73DE6B6AD}" srcOrd="3" destOrd="0" parTransId="{709FF220-F03E-4333-A164-DE4352B41407}" sibTransId="{DB8D555F-5BAA-455C-804E-A2A4662E8510}"/>
    <dgm:cxn modelId="{7A53FFC9-BAA8-4064-939A-F020B1393AF1}" srcId="{0FFE73D5-9A11-4B1C-9C20-BC6542F3E564}" destId="{F08D10E5-5EE2-4CF7-A22F-7005646E7679}" srcOrd="1" destOrd="0" parTransId="{C676D624-FF63-464F-A902-C31D0439CDE4}" sibTransId="{C4785882-3616-4261-87DD-567BCCB651DD}"/>
    <dgm:cxn modelId="{B44B2BD2-1BD3-4B24-B2E0-14FA16F25DC0}" type="presOf" srcId="{42D33D88-15AF-4738-9196-88B73DE6B6AD}" destId="{29813356-AC2B-4870-B59B-0C8E7005F4FE}" srcOrd="0" destOrd="0" presId="urn:diagrams.loki3.com/VaryingWidthList"/>
    <dgm:cxn modelId="{FEBFB6D2-B575-43FF-AFA2-D1D6C652E82D}" srcId="{0FFE73D5-9A11-4B1C-9C20-BC6542F3E564}" destId="{39293638-91BF-47F3-B668-B4ABB2AB709D}" srcOrd="2" destOrd="0" parTransId="{0AA4918F-F95C-4D0E-BEA7-4D90A8198DB6}" sibTransId="{3ADCFF1B-1D3E-435A-AB4C-919D36CF77DE}"/>
    <dgm:cxn modelId="{96A79DEB-958D-409E-AA06-52B9143A7792}" type="presOf" srcId="{39293638-91BF-47F3-B668-B4ABB2AB709D}" destId="{0B83A6A5-00C1-41F8-9B31-05AC0B9D3CAD}" srcOrd="0" destOrd="0" presId="urn:diagrams.loki3.com/VaryingWidthList"/>
    <dgm:cxn modelId="{03CBC5FD-989C-4FAF-9B96-38BC7A122D38}" srcId="{0FFE73D5-9A11-4B1C-9C20-BC6542F3E564}" destId="{93A3C700-2D41-4EC5-B647-C3C8835A2B9A}" srcOrd="0" destOrd="0" parTransId="{7AFF3133-E042-4774-9B15-9744C707B96E}" sibTransId="{A349B5FE-2976-4956-A8E3-8A08C359BFB4}"/>
    <dgm:cxn modelId="{2485C8D4-DF98-4F53-8B06-D7D3F645F369}" type="presParOf" srcId="{44F7436E-F4A6-4026-BDE4-5094B6DACCDB}" destId="{FCFE98F7-6658-41A4-A229-D10A55557399}" srcOrd="0" destOrd="0" presId="urn:diagrams.loki3.com/VaryingWidthList"/>
    <dgm:cxn modelId="{BD8AF81C-36EC-4886-8F39-F2ACBA80916C}" type="presParOf" srcId="{44F7436E-F4A6-4026-BDE4-5094B6DACCDB}" destId="{53F1B930-8842-46EC-963C-05C334CB4A5C}" srcOrd="1" destOrd="0" presId="urn:diagrams.loki3.com/VaryingWidthList"/>
    <dgm:cxn modelId="{9E453EC7-AF48-4102-8414-01A1950BE01E}" type="presParOf" srcId="{44F7436E-F4A6-4026-BDE4-5094B6DACCDB}" destId="{DA173C7A-DDE0-4C29-87E5-D4C846539C65}" srcOrd="2" destOrd="0" presId="urn:diagrams.loki3.com/VaryingWidthList"/>
    <dgm:cxn modelId="{643F3DEE-B4BD-40B6-A0A7-A057B8ABAFF4}" type="presParOf" srcId="{44F7436E-F4A6-4026-BDE4-5094B6DACCDB}" destId="{F5E04752-7D05-4BB9-BD2D-B7BE6B204D8B}" srcOrd="3" destOrd="0" presId="urn:diagrams.loki3.com/VaryingWidthList"/>
    <dgm:cxn modelId="{3291890A-0675-4D28-9633-870D5FC2B9E6}" type="presParOf" srcId="{44F7436E-F4A6-4026-BDE4-5094B6DACCDB}" destId="{0B83A6A5-00C1-41F8-9B31-05AC0B9D3CAD}" srcOrd="4" destOrd="0" presId="urn:diagrams.loki3.com/VaryingWidthList"/>
    <dgm:cxn modelId="{838FDE9F-EA92-4194-AD41-77BAA0590C7F}" type="presParOf" srcId="{44F7436E-F4A6-4026-BDE4-5094B6DACCDB}" destId="{1F4B953C-D9F3-4A62-90FF-F82F7ACB4D9B}" srcOrd="5" destOrd="0" presId="urn:diagrams.loki3.com/VaryingWidthList"/>
    <dgm:cxn modelId="{9F042AA4-AEA1-4FF8-97C0-BE5CAA4A3F7B}" type="presParOf" srcId="{44F7436E-F4A6-4026-BDE4-5094B6DACCDB}" destId="{29813356-AC2B-4870-B59B-0C8E7005F4FE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FE73D5-9A11-4B1C-9C20-BC6542F3E564}" type="doc">
      <dgm:prSet loTypeId="urn:diagrams.loki3.com/VaryingWidth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A3C700-2D41-4EC5-B647-C3C8835A2B9A}">
      <dgm:prSet phldrT="[Text]" phldr="0"/>
      <dgm:spPr>
        <a:solidFill>
          <a:srgbClr val="1E787A"/>
        </a:solidFill>
      </dgm:spPr>
      <dgm:t>
        <a:bodyPr/>
        <a:lstStyle/>
        <a:p>
          <a:r>
            <a:rPr lang="en-US"/>
            <a:t>Entender</a:t>
          </a:r>
          <a:endParaRPr lang="en-US">
            <a:latin typeface="Open Sans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AFF3133-E042-4774-9B15-9744C707B96E}" type="parTrans" cxnId="{03CBC5FD-989C-4FAF-9B96-38BC7A122D38}">
      <dgm:prSet/>
      <dgm:spPr/>
      <dgm:t>
        <a:bodyPr/>
        <a:lstStyle/>
        <a:p>
          <a:endParaRPr lang="en-US"/>
        </a:p>
      </dgm:t>
    </dgm:pt>
    <dgm:pt modelId="{A349B5FE-2976-4956-A8E3-8A08C359BFB4}" type="sibTrans" cxnId="{03CBC5FD-989C-4FAF-9B96-38BC7A122D38}">
      <dgm:prSet/>
      <dgm:spPr/>
      <dgm:t>
        <a:bodyPr/>
        <a:lstStyle/>
        <a:p>
          <a:endParaRPr lang="en-US"/>
        </a:p>
      </dgm:t>
    </dgm:pt>
    <dgm:pt modelId="{F08D10E5-5EE2-4CF7-A22F-7005646E7679}">
      <dgm:prSet phldrT="[Text]" phldr="0"/>
      <dgm:spPr>
        <a:solidFill>
          <a:srgbClr val="9B004E"/>
        </a:solidFill>
      </dgm:spPr>
      <dgm:t>
        <a:bodyPr/>
        <a:lstStyle/>
        <a:p>
          <a:r>
            <a:rPr lang="en-US"/>
            <a:t>Conectar</a:t>
          </a:r>
          <a:endParaRPr lang="en-US">
            <a:latin typeface="Open Sans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4785882-3616-4261-87DD-567BCCB651DD}" type="sibTrans" cxnId="{7A53FFC9-BAA8-4064-939A-F020B1393AF1}">
      <dgm:prSet/>
      <dgm:spPr/>
      <dgm:t>
        <a:bodyPr/>
        <a:lstStyle/>
        <a:p>
          <a:endParaRPr lang="en-US"/>
        </a:p>
      </dgm:t>
    </dgm:pt>
    <dgm:pt modelId="{C676D624-FF63-464F-A902-C31D0439CDE4}" type="parTrans" cxnId="{7A53FFC9-BAA8-4064-939A-F020B1393AF1}">
      <dgm:prSet/>
      <dgm:spPr/>
      <dgm:t>
        <a:bodyPr/>
        <a:lstStyle/>
        <a:p>
          <a:endParaRPr lang="en-US"/>
        </a:p>
      </dgm:t>
    </dgm:pt>
    <dgm:pt modelId="{39293638-91BF-47F3-B668-B4ABB2AB709D}">
      <dgm:prSet phldrT="[Text]" phldr="0"/>
      <dgm:spPr>
        <a:solidFill>
          <a:srgbClr val="141497"/>
        </a:solidFill>
      </dgm:spPr>
      <dgm:t>
        <a:bodyPr/>
        <a:lstStyle/>
        <a:p>
          <a:pPr rtl="0"/>
          <a:r>
            <a:rPr lang="en-US" err="1"/>
            <a:t>Fijar</a:t>
          </a:r>
          <a:r>
            <a:rPr lang="en-US"/>
            <a:t> metas</a:t>
          </a:r>
          <a:endParaRPr lang="en-US">
            <a:latin typeface="Open Sans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ADCFF1B-1D3E-435A-AB4C-919D36CF77DE}" type="sibTrans" cxnId="{FEBFB6D2-B575-43FF-AFA2-D1D6C652E82D}">
      <dgm:prSet/>
      <dgm:spPr/>
      <dgm:t>
        <a:bodyPr/>
        <a:lstStyle/>
        <a:p>
          <a:endParaRPr lang="en-US"/>
        </a:p>
      </dgm:t>
    </dgm:pt>
    <dgm:pt modelId="{0AA4918F-F95C-4D0E-BEA7-4D90A8198DB6}" type="parTrans" cxnId="{FEBFB6D2-B575-43FF-AFA2-D1D6C652E82D}">
      <dgm:prSet/>
      <dgm:spPr/>
      <dgm:t>
        <a:bodyPr/>
        <a:lstStyle/>
        <a:p>
          <a:endParaRPr lang="en-US"/>
        </a:p>
      </dgm:t>
    </dgm:pt>
    <dgm:pt modelId="{42D33D88-15AF-4738-9196-88B73DE6B6AD}">
      <dgm:prSet phldrT="[Text]" phldr="0"/>
      <dgm:spPr>
        <a:solidFill>
          <a:srgbClr val="616365"/>
        </a:solidFill>
      </dgm:spPr>
      <dgm:t>
        <a:bodyPr/>
        <a:lstStyle/>
        <a:p>
          <a:r>
            <a:rPr lang="en-US"/>
            <a:t>Desarrollar</a:t>
          </a:r>
          <a:endParaRPr lang="en-US">
            <a:latin typeface="Open Sans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B8D555F-5BAA-455C-804E-A2A4662E8510}" type="sibTrans" cxnId="{B8F851C3-EFED-42FF-AFE0-8EE04D940BBA}">
      <dgm:prSet/>
      <dgm:spPr/>
      <dgm:t>
        <a:bodyPr/>
        <a:lstStyle/>
        <a:p>
          <a:endParaRPr lang="en-US"/>
        </a:p>
      </dgm:t>
    </dgm:pt>
    <dgm:pt modelId="{709FF220-F03E-4333-A164-DE4352B41407}" type="parTrans" cxnId="{B8F851C3-EFED-42FF-AFE0-8EE04D940BBA}">
      <dgm:prSet/>
      <dgm:spPr/>
      <dgm:t>
        <a:bodyPr/>
        <a:lstStyle/>
        <a:p>
          <a:endParaRPr lang="en-US"/>
        </a:p>
      </dgm:t>
    </dgm:pt>
    <dgm:pt modelId="{44F7436E-F4A6-4026-BDE4-5094B6DACCDB}" type="pres">
      <dgm:prSet presAssocID="{0FFE73D5-9A11-4B1C-9C20-BC6542F3E564}" presName="Name0" presStyleCnt="0">
        <dgm:presLayoutVars>
          <dgm:resizeHandles/>
        </dgm:presLayoutVars>
      </dgm:prSet>
      <dgm:spPr/>
    </dgm:pt>
    <dgm:pt modelId="{FCFE98F7-6658-41A4-A229-D10A55557399}" type="pres">
      <dgm:prSet presAssocID="{93A3C700-2D41-4EC5-B647-C3C8835A2B9A}" presName="text" presStyleLbl="node1" presStyleIdx="0" presStyleCnt="4">
        <dgm:presLayoutVars>
          <dgm:bulletEnabled val="1"/>
        </dgm:presLayoutVars>
      </dgm:prSet>
      <dgm:spPr/>
    </dgm:pt>
    <dgm:pt modelId="{53F1B930-8842-46EC-963C-05C334CB4A5C}" type="pres">
      <dgm:prSet presAssocID="{A349B5FE-2976-4956-A8E3-8A08C359BFB4}" presName="space" presStyleCnt="0"/>
      <dgm:spPr/>
    </dgm:pt>
    <dgm:pt modelId="{DA173C7A-DDE0-4C29-87E5-D4C846539C65}" type="pres">
      <dgm:prSet presAssocID="{F08D10E5-5EE2-4CF7-A22F-7005646E7679}" presName="text" presStyleLbl="node1" presStyleIdx="1" presStyleCnt="4">
        <dgm:presLayoutVars>
          <dgm:bulletEnabled val="1"/>
        </dgm:presLayoutVars>
      </dgm:prSet>
      <dgm:spPr/>
    </dgm:pt>
    <dgm:pt modelId="{F5E04752-7D05-4BB9-BD2D-B7BE6B204D8B}" type="pres">
      <dgm:prSet presAssocID="{C4785882-3616-4261-87DD-567BCCB651DD}" presName="space" presStyleCnt="0"/>
      <dgm:spPr/>
    </dgm:pt>
    <dgm:pt modelId="{0B83A6A5-00C1-41F8-9B31-05AC0B9D3CAD}" type="pres">
      <dgm:prSet presAssocID="{39293638-91BF-47F3-B668-B4ABB2AB709D}" presName="text" presStyleLbl="node1" presStyleIdx="2" presStyleCnt="4">
        <dgm:presLayoutVars>
          <dgm:bulletEnabled val="1"/>
        </dgm:presLayoutVars>
      </dgm:prSet>
      <dgm:spPr/>
    </dgm:pt>
    <dgm:pt modelId="{1F4B953C-D9F3-4A62-90FF-F82F7ACB4D9B}" type="pres">
      <dgm:prSet presAssocID="{3ADCFF1B-1D3E-435A-AB4C-919D36CF77DE}" presName="space" presStyleCnt="0"/>
      <dgm:spPr/>
    </dgm:pt>
    <dgm:pt modelId="{29813356-AC2B-4870-B59B-0C8E7005F4FE}" type="pres">
      <dgm:prSet presAssocID="{42D33D88-15AF-4738-9196-88B73DE6B6AD}" presName="text" presStyleLbl="node1" presStyleIdx="3" presStyleCnt="4">
        <dgm:presLayoutVars>
          <dgm:bulletEnabled val="1"/>
        </dgm:presLayoutVars>
      </dgm:prSet>
      <dgm:spPr/>
    </dgm:pt>
  </dgm:ptLst>
  <dgm:cxnLst>
    <dgm:cxn modelId="{5A8BAFA0-A661-4E34-87D2-809B70BC9B29}" type="presOf" srcId="{93A3C700-2D41-4EC5-B647-C3C8835A2B9A}" destId="{FCFE98F7-6658-41A4-A229-D10A55557399}" srcOrd="0" destOrd="0" presId="urn:diagrams.loki3.com/VaryingWidthList"/>
    <dgm:cxn modelId="{541583AE-B9C0-4884-8977-053552858132}" type="presOf" srcId="{F08D10E5-5EE2-4CF7-A22F-7005646E7679}" destId="{DA173C7A-DDE0-4C29-87E5-D4C846539C65}" srcOrd="0" destOrd="0" presId="urn:diagrams.loki3.com/VaryingWidthList"/>
    <dgm:cxn modelId="{16F3BFBA-C664-455F-8B65-3A9317B385D1}" type="presOf" srcId="{0FFE73D5-9A11-4B1C-9C20-BC6542F3E564}" destId="{44F7436E-F4A6-4026-BDE4-5094B6DACCDB}" srcOrd="0" destOrd="0" presId="urn:diagrams.loki3.com/VaryingWidthList"/>
    <dgm:cxn modelId="{B8F851C3-EFED-42FF-AFE0-8EE04D940BBA}" srcId="{0FFE73D5-9A11-4B1C-9C20-BC6542F3E564}" destId="{42D33D88-15AF-4738-9196-88B73DE6B6AD}" srcOrd="3" destOrd="0" parTransId="{709FF220-F03E-4333-A164-DE4352B41407}" sibTransId="{DB8D555F-5BAA-455C-804E-A2A4662E8510}"/>
    <dgm:cxn modelId="{7A53FFC9-BAA8-4064-939A-F020B1393AF1}" srcId="{0FFE73D5-9A11-4B1C-9C20-BC6542F3E564}" destId="{F08D10E5-5EE2-4CF7-A22F-7005646E7679}" srcOrd="1" destOrd="0" parTransId="{C676D624-FF63-464F-A902-C31D0439CDE4}" sibTransId="{C4785882-3616-4261-87DD-567BCCB651DD}"/>
    <dgm:cxn modelId="{B44B2BD2-1BD3-4B24-B2E0-14FA16F25DC0}" type="presOf" srcId="{42D33D88-15AF-4738-9196-88B73DE6B6AD}" destId="{29813356-AC2B-4870-B59B-0C8E7005F4FE}" srcOrd="0" destOrd="0" presId="urn:diagrams.loki3.com/VaryingWidthList"/>
    <dgm:cxn modelId="{FEBFB6D2-B575-43FF-AFA2-D1D6C652E82D}" srcId="{0FFE73D5-9A11-4B1C-9C20-BC6542F3E564}" destId="{39293638-91BF-47F3-B668-B4ABB2AB709D}" srcOrd="2" destOrd="0" parTransId="{0AA4918F-F95C-4D0E-BEA7-4D90A8198DB6}" sibTransId="{3ADCFF1B-1D3E-435A-AB4C-919D36CF77DE}"/>
    <dgm:cxn modelId="{96A79DEB-958D-409E-AA06-52B9143A7792}" type="presOf" srcId="{39293638-91BF-47F3-B668-B4ABB2AB709D}" destId="{0B83A6A5-00C1-41F8-9B31-05AC0B9D3CAD}" srcOrd="0" destOrd="0" presId="urn:diagrams.loki3.com/VaryingWidthList"/>
    <dgm:cxn modelId="{03CBC5FD-989C-4FAF-9B96-38BC7A122D38}" srcId="{0FFE73D5-9A11-4B1C-9C20-BC6542F3E564}" destId="{93A3C700-2D41-4EC5-B647-C3C8835A2B9A}" srcOrd="0" destOrd="0" parTransId="{7AFF3133-E042-4774-9B15-9744C707B96E}" sibTransId="{A349B5FE-2976-4956-A8E3-8A08C359BFB4}"/>
    <dgm:cxn modelId="{2485C8D4-DF98-4F53-8B06-D7D3F645F369}" type="presParOf" srcId="{44F7436E-F4A6-4026-BDE4-5094B6DACCDB}" destId="{FCFE98F7-6658-41A4-A229-D10A55557399}" srcOrd="0" destOrd="0" presId="urn:diagrams.loki3.com/VaryingWidthList"/>
    <dgm:cxn modelId="{BD8AF81C-36EC-4886-8F39-F2ACBA80916C}" type="presParOf" srcId="{44F7436E-F4A6-4026-BDE4-5094B6DACCDB}" destId="{53F1B930-8842-46EC-963C-05C334CB4A5C}" srcOrd="1" destOrd="0" presId="urn:diagrams.loki3.com/VaryingWidthList"/>
    <dgm:cxn modelId="{9E453EC7-AF48-4102-8414-01A1950BE01E}" type="presParOf" srcId="{44F7436E-F4A6-4026-BDE4-5094B6DACCDB}" destId="{DA173C7A-DDE0-4C29-87E5-D4C846539C65}" srcOrd="2" destOrd="0" presId="urn:diagrams.loki3.com/VaryingWidthList"/>
    <dgm:cxn modelId="{643F3DEE-B4BD-40B6-A0A7-A057B8ABAFF4}" type="presParOf" srcId="{44F7436E-F4A6-4026-BDE4-5094B6DACCDB}" destId="{F5E04752-7D05-4BB9-BD2D-B7BE6B204D8B}" srcOrd="3" destOrd="0" presId="urn:diagrams.loki3.com/VaryingWidthList"/>
    <dgm:cxn modelId="{3291890A-0675-4D28-9633-870D5FC2B9E6}" type="presParOf" srcId="{44F7436E-F4A6-4026-BDE4-5094B6DACCDB}" destId="{0B83A6A5-00C1-41F8-9B31-05AC0B9D3CAD}" srcOrd="4" destOrd="0" presId="urn:diagrams.loki3.com/VaryingWidthList"/>
    <dgm:cxn modelId="{838FDE9F-EA92-4194-AD41-77BAA0590C7F}" type="presParOf" srcId="{44F7436E-F4A6-4026-BDE4-5094B6DACCDB}" destId="{1F4B953C-D9F3-4A62-90FF-F82F7ACB4D9B}" srcOrd="5" destOrd="0" presId="urn:diagrams.loki3.com/VaryingWidthList"/>
    <dgm:cxn modelId="{9F042AA4-AEA1-4FF8-97C0-BE5CAA4A3F7B}" type="presParOf" srcId="{44F7436E-F4A6-4026-BDE4-5094B6DACCDB}" destId="{29813356-AC2B-4870-B59B-0C8E7005F4FE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E98F7-6658-41A4-A229-D10A55557399}">
      <dsp:nvSpPr>
        <dsp:cNvPr id="0" name=""/>
        <dsp:cNvSpPr/>
      </dsp:nvSpPr>
      <dsp:spPr>
        <a:xfrm>
          <a:off x="87442" y="1355"/>
          <a:ext cx="2295000" cy="651979"/>
        </a:xfrm>
        <a:prstGeom prst="rect">
          <a:avLst/>
        </a:prstGeom>
        <a:solidFill>
          <a:srgbClr val="1E78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Understand</a:t>
          </a:r>
        </a:p>
      </dsp:txBody>
      <dsp:txXfrm>
        <a:off x="87442" y="1355"/>
        <a:ext cx="2295000" cy="651979"/>
      </dsp:txXfrm>
    </dsp:sp>
    <dsp:sp modelId="{DA173C7A-DDE0-4C29-87E5-D4C846539C65}">
      <dsp:nvSpPr>
        <dsp:cNvPr id="0" name=""/>
        <dsp:cNvSpPr/>
      </dsp:nvSpPr>
      <dsp:spPr>
        <a:xfrm>
          <a:off x="402442" y="685933"/>
          <a:ext cx="1665000" cy="651979"/>
        </a:xfrm>
        <a:prstGeom prst="rect">
          <a:avLst/>
        </a:prstGeom>
        <a:solidFill>
          <a:srgbClr val="9B00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Connect</a:t>
          </a:r>
        </a:p>
      </dsp:txBody>
      <dsp:txXfrm>
        <a:off x="402442" y="685933"/>
        <a:ext cx="1665000" cy="651979"/>
      </dsp:txXfrm>
    </dsp:sp>
    <dsp:sp modelId="{0B83A6A5-00C1-41F8-9B31-05AC0B9D3CAD}">
      <dsp:nvSpPr>
        <dsp:cNvPr id="0" name=""/>
        <dsp:cNvSpPr/>
      </dsp:nvSpPr>
      <dsp:spPr>
        <a:xfrm>
          <a:off x="312442" y="1370511"/>
          <a:ext cx="1845000" cy="651979"/>
        </a:xfrm>
        <a:prstGeom prst="rect">
          <a:avLst/>
        </a:prstGeom>
        <a:solidFill>
          <a:srgbClr val="1414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Set Goals</a:t>
          </a:r>
        </a:p>
      </dsp:txBody>
      <dsp:txXfrm>
        <a:off x="312442" y="1370511"/>
        <a:ext cx="1845000" cy="651979"/>
      </dsp:txXfrm>
    </dsp:sp>
    <dsp:sp modelId="{29813356-AC2B-4870-B59B-0C8E7005F4FE}">
      <dsp:nvSpPr>
        <dsp:cNvPr id="0" name=""/>
        <dsp:cNvSpPr/>
      </dsp:nvSpPr>
      <dsp:spPr>
        <a:xfrm>
          <a:off x="402442" y="2055089"/>
          <a:ext cx="1665000" cy="651979"/>
        </a:xfrm>
        <a:prstGeom prst="rect">
          <a:avLst/>
        </a:prstGeom>
        <a:solidFill>
          <a:srgbClr val="6163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Develop</a:t>
          </a:r>
        </a:p>
      </dsp:txBody>
      <dsp:txXfrm>
        <a:off x="402442" y="2055089"/>
        <a:ext cx="1665000" cy="651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E98F7-6658-41A4-A229-D10A55557399}">
      <dsp:nvSpPr>
        <dsp:cNvPr id="0" name=""/>
        <dsp:cNvSpPr/>
      </dsp:nvSpPr>
      <dsp:spPr>
        <a:xfrm>
          <a:off x="256682" y="1355"/>
          <a:ext cx="1665000" cy="651979"/>
        </a:xfrm>
        <a:prstGeom prst="rect">
          <a:avLst/>
        </a:prstGeom>
        <a:solidFill>
          <a:srgbClr val="1E78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Entender</a:t>
          </a:r>
          <a:endParaRPr lang="en-US" sz="3100" kern="1200">
            <a:latin typeface="Open Sans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56682" y="1355"/>
        <a:ext cx="1665000" cy="651979"/>
      </dsp:txXfrm>
    </dsp:sp>
    <dsp:sp modelId="{DA173C7A-DDE0-4C29-87E5-D4C846539C65}">
      <dsp:nvSpPr>
        <dsp:cNvPr id="0" name=""/>
        <dsp:cNvSpPr/>
      </dsp:nvSpPr>
      <dsp:spPr>
        <a:xfrm>
          <a:off x="279182" y="685933"/>
          <a:ext cx="1620000" cy="651979"/>
        </a:xfrm>
        <a:prstGeom prst="rect">
          <a:avLst/>
        </a:prstGeom>
        <a:solidFill>
          <a:srgbClr val="9B00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Conectar</a:t>
          </a:r>
          <a:endParaRPr lang="en-US" sz="3100" kern="1200">
            <a:latin typeface="Open Sans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79182" y="685933"/>
        <a:ext cx="1620000" cy="651979"/>
      </dsp:txXfrm>
    </dsp:sp>
    <dsp:sp modelId="{0B83A6A5-00C1-41F8-9B31-05AC0B9D3CAD}">
      <dsp:nvSpPr>
        <dsp:cNvPr id="0" name=""/>
        <dsp:cNvSpPr/>
      </dsp:nvSpPr>
      <dsp:spPr>
        <a:xfrm>
          <a:off x="121682" y="1370511"/>
          <a:ext cx="1935000" cy="651979"/>
        </a:xfrm>
        <a:prstGeom prst="rect">
          <a:avLst/>
        </a:prstGeom>
        <a:solidFill>
          <a:srgbClr val="1414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err="1"/>
            <a:t>Fijar</a:t>
          </a:r>
          <a:r>
            <a:rPr lang="en-US" sz="3100" kern="1200"/>
            <a:t> metas</a:t>
          </a:r>
          <a:endParaRPr lang="en-US" sz="3100" kern="1200">
            <a:latin typeface="Open Sans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21682" y="1370511"/>
        <a:ext cx="1935000" cy="651979"/>
      </dsp:txXfrm>
    </dsp:sp>
    <dsp:sp modelId="{29813356-AC2B-4870-B59B-0C8E7005F4FE}">
      <dsp:nvSpPr>
        <dsp:cNvPr id="0" name=""/>
        <dsp:cNvSpPr/>
      </dsp:nvSpPr>
      <dsp:spPr>
        <a:xfrm>
          <a:off x="121682" y="2055089"/>
          <a:ext cx="1935000" cy="651979"/>
        </a:xfrm>
        <a:prstGeom prst="rect">
          <a:avLst/>
        </a:prstGeom>
        <a:solidFill>
          <a:srgbClr val="6163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Desarrollar</a:t>
          </a:r>
          <a:endParaRPr lang="en-US" sz="3100" kern="1200">
            <a:latin typeface="Open Sans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21682" y="2055089"/>
        <a:ext cx="1935000" cy="651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8FDFC-5649-4A87-92E6-EF82F42C2D5F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6D940-D0E6-40E4-BE0D-160E63F25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%E2%80%9312_(education)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Welcome</a:t>
            </a:r>
            <a:r>
              <a:rPr lang="en-US" baseline="0"/>
              <a:t> to (insert school’s name) April School-Based Family Data Night!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D940-D0E6-40E4-BE0D-160E63F25A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99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Facilitator Notes: Presenter should summarize the school’s data.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D940-D0E6-40E4-BE0D-160E63F25A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89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Facilitator Notes: Presenter should summarize the school’s data.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D940-D0E6-40E4-BE0D-160E63F25A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97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Facilitator Notes: Presenter should summarize the school’s data.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D940-D0E6-40E4-BE0D-160E63F25A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90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D940-D0E6-40E4-BE0D-160E63F25A2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94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Facilitator Notes: Presenter should summarize the school’s data.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D940-D0E6-40E4-BE0D-160E63F25A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85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Naviance. Naviance is a college and career readiness software that partners with middle and high schools and other </a:t>
            </a:r>
            <a:r>
              <a:rPr lang="en-US">
                <a:hlinkClick r:id="rId3"/>
              </a:rPr>
              <a:t>K–12</a:t>
            </a:r>
            <a:r>
              <a:rPr lang="en-US"/>
              <a:t> institutions to provide students with college planning and career assessment tools. Naviance is aligned to a research-backed framework that outlines six essential competencies required for postsecondary success: social emotional learning, interpersonal skills, academic skills, career knowledge, college knowledge, and transition skills. The platform is a comprehensive toolset that helps students assess and develop essential competencies needed to be successful after high school.</a:t>
            </a:r>
          </a:p>
          <a:p>
            <a:r>
              <a:rPr lang="en-US"/>
              <a:t>The purpose is the support students post-secondary planning through four primary areas:</a:t>
            </a:r>
            <a:endParaRPr lang="en-US">
              <a:cs typeface="Calibri"/>
            </a:endParaRPr>
          </a:p>
          <a:p>
            <a:r>
              <a:rPr lang="en-US"/>
              <a:t>Self-discovery: Through different assessments and surveys students can learn more about who they are and utilize results to connect their personal interests to career profiles.</a:t>
            </a:r>
            <a:endParaRPr lang="en-US">
              <a:cs typeface="Calibri"/>
            </a:endParaRPr>
          </a:p>
          <a:p>
            <a:r>
              <a:rPr lang="en-US"/>
              <a:t>Career Exploration: Within the career research tools students can access </a:t>
            </a:r>
            <a:r>
              <a:rPr lang="en-US" err="1"/>
              <a:t>Roadtrip</a:t>
            </a:r>
            <a:r>
              <a:rPr lang="en-US"/>
              <a:t> Nation, a digital career exploration tool that enables students to discover new pathways, interests, and ambitions. The archive includes over 7,000 full-length video interviews conducted by young people, chronicling the diverse personal stories of leaders who have turned their interests into their life’s work.</a:t>
            </a:r>
            <a:endParaRPr lang="en-US">
              <a:cs typeface="Calibri"/>
            </a:endParaRPr>
          </a:p>
          <a:p>
            <a:r>
              <a:rPr lang="en-US"/>
              <a:t>Success Planning: Success Planner enables each student to have a truly personalized plan of action that provides an effective way for counselors, teachers, and families to monitor and coach students toward achieving their short-term and long-term goals. Schools and districts can customize the college readiness experience by school, grade-level, and group or individual student.</a:t>
            </a:r>
            <a:endParaRPr lang="en-US">
              <a:cs typeface="Calibri"/>
            </a:endParaRPr>
          </a:p>
          <a:p>
            <a:r>
              <a:rPr lang="en-US"/>
              <a:t>Students can set their own goals and take action on tasks assigned to them by their counselors. Success Planner is a comprehensive tool that truly allows staff to ensure students are engaging with and completing activities that will propel them toward their college related goals.</a:t>
            </a:r>
            <a:endParaRPr lang="en-US">
              <a:cs typeface="Calibri"/>
            </a:endParaRPr>
          </a:p>
          <a:p>
            <a:r>
              <a:rPr lang="en-US"/>
              <a:t>Post-Secondary Preparation: Through resume building and academic planning students can ensure that they have the skills necessary to help them be successful beyond (Insert Your School Name Here). </a:t>
            </a:r>
            <a:endParaRPr lang="en-US">
              <a:cs typeface="Calibri"/>
            </a:endParaRPr>
          </a:p>
          <a:p>
            <a:pPr marL="0" marR="0" lvl="0" indent="0" algn="l">
              <a:spcBef>
                <a:spcPts val="0"/>
              </a:spcBef>
              <a:buNone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32CAB-16B5-47BC-9247-CE7D331D435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98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>
                <a:solidFill>
                  <a:srgbClr val="42A3B4"/>
                </a:solidFill>
                <a:latin typeface="Open Sans" charset="0"/>
              </a:rPr>
              <a:t>Self-discovery helps students develop confidence and lays the foundation for their life today, and their future. By uncovering strengths and unique skills, students will see their own potential.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32CAB-16B5-47BC-9247-CE7D331D435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48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Welcome</a:t>
            </a:r>
            <a:r>
              <a:rPr lang="en-US" baseline="0"/>
              <a:t> to (insert school’s name) April School-Based Family Data Night!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D940-D0E6-40E4-BE0D-160E63F25A2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99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Welcome to (insert school’s name) November School-Based Family Data Night!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Facilitator Notes: Presenter should summarize the school’s data.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D940-D0E6-40E4-BE0D-160E63F25A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99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Facilitator Notes: Presenter should summarize the school’s data.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D940-D0E6-40E4-BE0D-160E63F25A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11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Facilitator Notes: Presenter should summarize the school’s data.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D940-D0E6-40E4-BE0D-160E63F25A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95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Facilitator Notes: Presenter should summarize the school’s data.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D940-D0E6-40E4-BE0D-160E63F25A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62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Facilitator Notes: Presenter should summarize the school’s data.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D940-D0E6-40E4-BE0D-160E63F25A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0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154E-6DF4-6F42-A603-573F86372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32392-C28A-1142-B849-A0C7217FE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94758-7B19-9C45-BABB-1879FC25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422C2-7D0B-6A4D-A1FA-D2FF4790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A5F5A-6891-114B-B72A-8740BFEE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4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4F20-9064-B64B-8CE7-E46DCC2A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DA22B7-83C4-244E-8993-4C4108574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265CE-8B53-DF44-B87E-43AB20F0B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731EB-FBE7-084F-AC87-96CFF33E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6FA46-1451-2847-8016-A92D401B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9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6DC10-668F-A34A-8A5C-47F3CFE17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730623-884A-6B49-A7AB-972C23836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0D4C7-A781-AB44-A28F-EB1BE763C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8C024-E111-194E-8AA0-8EFC9847E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65067-7763-1749-A79D-87095DD7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15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ABC0D12-A394-42D7-84BB-66009F1D37C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4800" y="1371605"/>
            <a:ext cx="11543763" cy="4758739"/>
          </a:xfrm>
        </p:spPr>
        <p:txBody>
          <a:bodyPr/>
          <a:lstStyle>
            <a:lvl1pPr>
              <a:defRPr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C6EC92-DE9C-46AD-A6EC-44776CB1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09823"/>
            <a:ext cx="10515600" cy="658368"/>
          </a:xfrm>
        </p:spPr>
        <p:txBody>
          <a:bodyPr lIns="0" tIns="0" rIns="0" bIns="0" anchor="ctr"/>
          <a:lstStyle>
            <a:lvl1pPr>
              <a:defRPr lang="en-US" dirty="0"/>
            </a:lvl1pPr>
          </a:lstStyle>
          <a:p>
            <a:pPr marL="0" lvl="0" indent="0" defTabSz="914354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280143-4361-471A-B7B1-FFA48707B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1" y="1"/>
            <a:ext cx="8012113" cy="4079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1467" dirty="0">
                <a:solidFill>
                  <a:srgbClr val="6062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594" lvl="0" indent="-228594" defTabSz="914354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ED4A45-B8D4-4992-A9EB-AADC246DC259}"/>
              </a:ext>
            </a:extLst>
          </p:cNvPr>
          <p:cNvCxnSpPr>
            <a:cxnSpLocks/>
          </p:cNvCxnSpPr>
          <p:nvPr userDrawn="1"/>
        </p:nvCxnSpPr>
        <p:spPr>
          <a:xfrm flipH="1">
            <a:off x="304799" y="1068191"/>
            <a:ext cx="11486607" cy="0"/>
          </a:xfrm>
          <a:prstGeom prst="line">
            <a:avLst/>
          </a:prstGeom>
          <a:ln>
            <a:solidFill>
              <a:srgbClr val="1E7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9EC86A2D-F5C2-4B7A-8967-AD0B6664740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757957" y="6463386"/>
            <a:ext cx="2322697" cy="130473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PRIVILEGED AND CONFIDENTIAL  |</a:t>
            </a: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1B3D7DDC-4F48-40B7-A991-7474CA073F5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708587" y="6463386"/>
            <a:ext cx="559140" cy="13047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DAD97B-EFB4-7243-970E-457E38FA39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59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hotos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78B446BC-0F8D-49A0-8C77-C975924947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281" y="368301"/>
            <a:ext cx="5406721" cy="6032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A2C9ED7-49A2-4462-8BA1-C0665EBA312C}"/>
              </a:ext>
            </a:extLst>
          </p:cNvPr>
          <p:cNvSpPr/>
          <p:nvPr userDrawn="1"/>
        </p:nvSpPr>
        <p:spPr>
          <a:xfrm>
            <a:off x="4419600" y="4229101"/>
            <a:ext cx="7162800" cy="201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>
              <a:latin typeface="Arial" panose="020B0604020202020204" pitchFamily="34" charset="0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6A750E2-8D08-4329-84FC-2E88E15C0332}"/>
              </a:ext>
            </a:extLst>
          </p:cNvPr>
          <p:cNvSpPr/>
          <p:nvPr userDrawn="1"/>
        </p:nvSpPr>
        <p:spPr>
          <a:xfrm>
            <a:off x="6096001" y="0"/>
            <a:ext cx="6112935" cy="6858000"/>
          </a:xfrm>
          <a:custGeom>
            <a:avLst/>
            <a:gdLst>
              <a:gd name="connsiteX0" fmla="*/ 0 w 6102096"/>
              <a:gd name="connsiteY0" fmla="*/ 0 h 6858000"/>
              <a:gd name="connsiteX1" fmla="*/ 6102096 w 6102096"/>
              <a:gd name="connsiteY1" fmla="*/ 0 h 6858000"/>
              <a:gd name="connsiteX2" fmla="*/ 6102096 w 6102096"/>
              <a:gd name="connsiteY2" fmla="*/ 6858000 h 6858000"/>
              <a:gd name="connsiteX3" fmla="*/ 0 w 6102096"/>
              <a:gd name="connsiteY3" fmla="*/ 6858000 h 6858000"/>
              <a:gd name="connsiteX4" fmla="*/ 0 w 6102096"/>
              <a:gd name="connsiteY4" fmla="*/ 6379464 h 6858000"/>
              <a:gd name="connsiteX5" fmla="*/ 5614416 w 6102096"/>
              <a:gd name="connsiteY5" fmla="*/ 6379464 h 6858000"/>
              <a:gd name="connsiteX6" fmla="*/ 5614416 w 6102096"/>
              <a:gd name="connsiteY6" fmla="*/ 381000 h 6858000"/>
              <a:gd name="connsiteX7" fmla="*/ 0 w 6102096"/>
              <a:gd name="connsiteY7" fmla="*/ 381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2096" h="6858000">
                <a:moveTo>
                  <a:pt x="0" y="0"/>
                </a:moveTo>
                <a:lnTo>
                  <a:pt x="6102096" y="0"/>
                </a:lnTo>
                <a:lnTo>
                  <a:pt x="6102096" y="6858000"/>
                </a:lnTo>
                <a:lnTo>
                  <a:pt x="0" y="6858000"/>
                </a:lnTo>
                <a:lnTo>
                  <a:pt x="0" y="6379464"/>
                </a:lnTo>
                <a:lnTo>
                  <a:pt x="5614416" y="6379464"/>
                </a:lnTo>
                <a:lnTo>
                  <a:pt x="5614416" y="381000"/>
                </a:lnTo>
                <a:lnTo>
                  <a:pt x="0" y="381000"/>
                </a:lnTo>
                <a:close/>
              </a:path>
            </a:pathLst>
          </a:custGeom>
          <a:solidFill>
            <a:srgbClr val="1E7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16D9C-E684-7E49-8B23-342E6FFE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7484" y="750529"/>
            <a:ext cx="5396165" cy="655601"/>
          </a:xfrm>
        </p:spPr>
        <p:txBody>
          <a:bodyPr/>
          <a:lstStyle>
            <a:lvl1pPr marL="0" indent="0" defTabSz="1219139">
              <a:spcBef>
                <a:spcPts val="1333"/>
              </a:spcBef>
              <a:buNone/>
              <a:defRPr lang="en-AU" sz="3600" kern="1200">
                <a:solidFill>
                  <a:srgbClr val="1E78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indent="0" defTabSz="914377">
              <a:spcBef>
                <a:spcPts val="1000"/>
              </a:spcBef>
              <a:buNone/>
              <a:defRPr/>
            </a:pPr>
            <a:r>
              <a:rPr lang="en-AU" sz="3600">
                <a:solidFill>
                  <a:srgbClr val="1E787A"/>
                </a:solidFill>
                <a:latin typeface="Open Sans"/>
                <a:cs typeface="Open Sans"/>
              </a:rPr>
              <a:t>ONE LINE 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6971A57-15D0-4155-98A9-6968508F5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7485" y="345289"/>
            <a:ext cx="4111481" cy="4079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1467" dirty="0">
                <a:solidFill>
                  <a:srgbClr val="6062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594" lvl="0" indent="-228594" defTabSz="914354"/>
            <a:r>
              <a:rPr lang="en-US"/>
              <a:t>SUBTITLE</a:t>
            </a:r>
          </a:p>
        </p:txBody>
      </p:sp>
      <p:pic>
        <p:nvPicPr>
          <p:cNvPr id="9" name="Picture Placeholder 2">
            <a:extLst>
              <a:ext uri="{FF2B5EF4-FFF2-40B4-BE49-F238E27FC236}">
                <a16:creationId xmlns:a16="http://schemas.microsoft.com/office/drawing/2014/main" id="{6FDAEF10-CC58-4E00-B0F5-B9BAA5520A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7118" y="4334341"/>
            <a:ext cx="1808820" cy="1808820"/>
          </a:xfrm>
          <a:prstGeom prst="rect">
            <a:avLst/>
          </a:prstGeom>
        </p:spPr>
      </p:pic>
      <p:pic>
        <p:nvPicPr>
          <p:cNvPr id="10" name="Picture Placeholder 2">
            <a:extLst>
              <a:ext uri="{FF2B5EF4-FFF2-40B4-BE49-F238E27FC236}">
                <a16:creationId xmlns:a16="http://schemas.microsoft.com/office/drawing/2014/main" id="{D6D3BE9F-4097-4E27-9B4C-45CC068729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0510" y="4334341"/>
            <a:ext cx="1808820" cy="18088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29B9DD-1256-4DED-9C31-BBF7B24C8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903" y="4328584"/>
            <a:ext cx="2899748" cy="1820333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39DC53B-A42F-48F3-AF67-0768F870EAE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7485" y="1717675"/>
            <a:ext cx="5254916" cy="240347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151333-6864-4FF3-B103-4DDBF87EB758}"/>
              </a:ext>
            </a:extLst>
          </p:cNvPr>
          <p:cNvCxnSpPr>
            <a:cxnSpLocks/>
          </p:cNvCxnSpPr>
          <p:nvPr userDrawn="1"/>
        </p:nvCxnSpPr>
        <p:spPr>
          <a:xfrm flipH="1">
            <a:off x="6315726" y="1327747"/>
            <a:ext cx="4864109" cy="0"/>
          </a:xfrm>
          <a:prstGeom prst="line">
            <a:avLst/>
          </a:prstGeom>
          <a:ln>
            <a:solidFill>
              <a:srgbClr val="1E7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E337DC88-84AD-4C08-8EFF-3DFE54474B6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53099" y="6464345"/>
            <a:ext cx="764756" cy="18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65832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aptop Dr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3">
            <a:extLst>
              <a:ext uri="{FF2B5EF4-FFF2-40B4-BE49-F238E27FC236}">
                <a16:creationId xmlns:a16="http://schemas.microsoft.com/office/drawing/2014/main" id="{6BEB3BA0-9EB2-456E-BA40-E4347436DCEE}"/>
              </a:ext>
            </a:extLst>
          </p:cNvPr>
          <p:cNvSpPr/>
          <p:nvPr userDrawn="1"/>
        </p:nvSpPr>
        <p:spPr>
          <a:xfrm>
            <a:off x="0" y="0"/>
            <a:ext cx="2057400" cy="6858000"/>
          </a:xfrm>
          <a:prstGeom prst="rect">
            <a:avLst/>
          </a:prstGeom>
          <a:solidFill>
            <a:srgbClr val="1E787A"/>
          </a:solidFill>
          <a:ln w="12700">
            <a:miter lim="400000"/>
          </a:ln>
        </p:spPr>
        <p:txBody>
          <a:bodyPr lIns="91440" tIns="45720" rIns="91440" bIns="45720" anchor="ctr"/>
          <a:lstStyle/>
          <a:p>
            <a:pPr algn="ctr" hangingPunct="0">
              <a:defRPr>
                <a:solidFill>
                  <a:srgbClr val="262626"/>
                </a:solidFill>
              </a:defRPr>
            </a:pPr>
            <a:endParaRPr sz="2400" kern="0">
              <a:solidFill>
                <a:srgbClr val="262626"/>
              </a:solidFill>
              <a:latin typeface="Lato Regular"/>
              <a:ea typeface="Lato Regular"/>
              <a:cs typeface="Lato Regular"/>
              <a:sym typeface="Lato Regular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7F6832-436F-4DCB-A542-AE1CB8AC4401}"/>
              </a:ext>
            </a:extLst>
          </p:cNvPr>
          <p:cNvGrpSpPr/>
          <p:nvPr userDrawn="1"/>
        </p:nvGrpSpPr>
        <p:grpSpPr>
          <a:xfrm>
            <a:off x="-1781878" y="1086655"/>
            <a:ext cx="11772983" cy="6024037"/>
            <a:chOff x="-353857" y="1647667"/>
            <a:chExt cx="9729738" cy="49785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220330-4218-46D9-8751-B0F7BF2F4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53857" y="1647667"/>
              <a:ext cx="9729738" cy="4978543"/>
            </a:xfrm>
            <a:prstGeom prst="rect">
              <a:avLst/>
            </a:prstGeom>
          </p:spPr>
        </p:pic>
        <p:pic>
          <p:nvPicPr>
            <p:cNvPr id="5" name="Picture Placeholder 3">
              <a:extLst>
                <a:ext uri="{FF2B5EF4-FFF2-40B4-BE49-F238E27FC236}">
                  <a16:creationId xmlns:a16="http://schemas.microsoft.com/office/drawing/2014/main" id="{3FDABDD6-3DB2-4821-BEC3-5613CEE59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47800" y="2362200"/>
              <a:ext cx="6076822" cy="3299861"/>
            </a:xfrm>
            <a:prstGeom prst="rect">
              <a:avLst/>
            </a:prstGeom>
          </p:spPr>
        </p:pic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A097AEC-0D88-4CF1-ABF8-9911C32DC9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8463" y="1950678"/>
            <a:ext cx="7353300" cy="3935413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19517F-4621-468F-B334-789E1345A4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7401" y="3394733"/>
            <a:ext cx="346551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467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>
              <a:defRPr lang="en-US" smtClean="0">
                <a:latin typeface="+mn-lt"/>
                <a:ea typeface="+mn-ea"/>
                <a:cs typeface="+mn-cs"/>
              </a:defRPr>
            </a:lvl2pPr>
            <a:lvl3pPr>
              <a:defRPr lang="en-US" sz="1867" smtClean="0">
                <a:latin typeface="+mn-lt"/>
                <a:ea typeface="+mn-ea"/>
                <a:cs typeface="+mn-cs"/>
              </a:defRPr>
            </a:lvl3pPr>
            <a:lvl4pPr>
              <a:defRPr lang="en-US" sz="1867" smtClean="0">
                <a:latin typeface="+mn-lt"/>
                <a:ea typeface="+mn-ea"/>
                <a:cs typeface="+mn-cs"/>
              </a:defRPr>
            </a:lvl4pPr>
            <a:lvl5pPr>
              <a:defRPr lang="en-US" sz="1867">
                <a:latin typeface="+mn-lt"/>
                <a:ea typeface="+mn-ea"/>
                <a:cs typeface="+mn-cs"/>
              </a:defRPr>
            </a:lvl5pPr>
          </a:lstStyle>
          <a:p>
            <a:r>
              <a:rPr lang="en-US"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120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sed diam </a:t>
            </a:r>
            <a:r>
              <a:rPr lang="en-US" sz="120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nonummy</a:t>
            </a:r>
            <a:r>
              <a:rPr lang="en-US"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nibh</a:t>
            </a:r>
            <a:r>
              <a:rPr lang="en-US"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euismod</a:t>
            </a:r>
            <a:r>
              <a:rPr lang="en-US"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en-US"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laoreet</a:t>
            </a:r>
            <a:r>
              <a:rPr lang="en-US"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Lorem ipsum dolor sit </a:t>
            </a:r>
            <a:r>
              <a:rPr lang="en-US" sz="120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20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sed diam </a:t>
            </a:r>
            <a:r>
              <a:rPr lang="en-US" sz="120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nonummy</a:t>
            </a:r>
            <a:r>
              <a:rPr lang="en-US"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nibh</a:t>
            </a:r>
            <a:r>
              <a:rPr lang="en-US"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euismod</a:t>
            </a:r>
            <a:r>
              <a:rPr lang="en-US"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en-US"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laoreet</a:t>
            </a:r>
            <a:endParaRPr lang="en-US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47B5B3E-285C-4735-BD39-CF374D0BB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3069" y="409823"/>
            <a:ext cx="10515600" cy="658368"/>
          </a:xfrm>
        </p:spPr>
        <p:txBody>
          <a:bodyPr lIns="0" tIns="0" rIns="0" bIns="0" anchor="ctr"/>
          <a:lstStyle>
            <a:lvl1pPr>
              <a:defRPr lang="en-US" dirty="0"/>
            </a:lvl1pPr>
          </a:lstStyle>
          <a:p>
            <a:pPr marL="0" lvl="0" indent="0" defTabSz="914354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ONE LINE TITLE HERE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AE89139-6A7F-42FF-AAB7-2F939309D3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3070" y="1"/>
            <a:ext cx="8012113" cy="4079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1467" dirty="0">
                <a:solidFill>
                  <a:srgbClr val="6062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594" lvl="0" indent="-228594" defTabSz="914354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64887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558800"/>
            <a:ext cx="6705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defRPr>
            </a:lvl1pPr>
            <a:lvl2pPr marL="609570" indent="0">
              <a:buFontTx/>
              <a:buNone/>
              <a:defRPr sz="1467">
                <a:latin typeface="Mission Gothic Regular" pitchFamily="50" charset="0"/>
              </a:defRPr>
            </a:lvl2pPr>
            <a:lvl3pPr marL="1219140" indent="0">
              <a:buFontTx/>
              <a:buNone/>
              <a:defRPr sz="1467">
                <a:latin typeface="Mission Gothic Regular" pitchFamily="50" charset="0"/>
              </a:defRPr>
            </a:lvl3pPr>
            <a:lvl4pPr marL="1828709" indent="0">
              <a:buFontTx/>
              <a:buNone/>
              <a:defRPr sz="1467">
                <a:latin typeface="Mission Gothic Regular" pitchFamily="50" charset="0"/>
              </a:defRPr>
            </a:lvl4pPr>
            <a:lvl5pPr marL="2438278" indent="0">
              <a:buFontTx/>
              <a:buNone/>
              <a:defRPr sz="1467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defRPr>
                <a:solidFill>
                  <a:srgbClr val="1E787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98686773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0059309" y="877033"/>
            <a:ext cx="1732400" cy="577200"/>
          </a:xfrm>
          <a:prstGeom prst="triangle">
            <a:avLst>
              <a:gd name="adj" fmla="val 32425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67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67"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867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454349"/>
            <a:ext cx="11796668" cy="3949299"/>
            <a:chOff x="-8178042" y="-4493254"/>
            <a:chExt cx="19483597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00009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867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599" cy="6522600"/>
            </a:xfrm>
            <a:prstGeom prst="rtTriangle">
              <a:avLst/>
            </a:prstGeom>
            <a:solidFill>
              <a:srgbClr val="00009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867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4902980" y="5704464"/>
            <a:ext cx="7307771" cy="577328"/>
            <a:chOff x="5582264" y="4646737"/>
            <a:chExt cx="5480828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4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67"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1" y="4646737"/>
              <a:ext cx="5477861" cy="304551"/>
              <a:chOff x="-24158748" y="330075"/>
              <a:chExt cx="30568422" cy="1699505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0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1867"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867"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 algn="ctr">
              <a:spcBef>
                <a:spcPts val="0"/>
              </a:spcBef>
              <a:buSzPct val="100000"/>
              <a:defRPr sz="6400"/>
            </a:lvl2pPr>
            <a:lvl3pPr lvl="2" algn="ctr">
              <a:spcBef>
                <a:spcPts val="0"/>
              </a:spcBef>
              <a:buSzPct val="100000"/>
              <a:defRPr sz="6400"/>
            </a:lvl3pPr>
            <a:lvl4pPr lvl="3" algn="ctr">
              <a:spcBef>
                <a:spcPts val="0"/>
              </a:spcBef>
              <a:buSzPct val="100000"/>
              <a:defRPr sz="6400"/>
            </a:lvl4pPr>
            <a:lvl5pPr lvl="4" algn="ctr">
              <a:spcBef>
                <a:spcPts val="0"/>
              </a:spcBef>
              <a:buSzPct val="100000"/>
              <a:defRPr sz="6400"/>
            </a:lvl5pPr>
            <a:lvl6pPr lvl="5" algn="ctr">
              <a:spcBef>
                <a:spcPts val="0"/>
              </a:spcBef>
              <a:buSzPct val="100000"/>
              <a:defRPr sz="6400"/>
            </a:lvl6pPr>
            <a:lvl7pPr lvl="6" algn="ctr">
              <a:spcBef>
                <a:spcPts val="0"/>
              </a:spcBef>
              <a:buSzPct val="100000"/>
              <a:defRPr sz="6400"/>
            </a:lvl7pPr>
            <a:lvl8pPr lvl="7" algn="ctr">
              <a:spcBef>
                <a:spcPts val="0"/>
              </a:spcBef>
              <a:buSzPct val="100000"/>
              <a:defRPr sz="6400"/>
            </a:lvl8pPr>
            <a:lvl9pPr lvl="8" algn="ctr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4997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0C8A-19CA-4EB1-9FF1-6B0653B59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3F8F29-881D-4466-B276-97B3AFA7C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7D070-281A-407A-9BFD-BA4E1D888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3E05-A273-4A3E-85A2-19E006419DC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AAB1F-9DB7-4EE5-8AA8-6F45D25E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4D6B7-CFD4-4AB6-B10B-E1AB5CA5A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3797-C40F-4BA5-BBE3-15792D93E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8671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ABC0D12-A394-42D7-84BB-66009F1D37C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4799" y="1371606"/>
            <a:ext cx="11543763" cy="4758738"/>
          </a:xfrm>
        </p:spPr>
        <p:txBody>
          <a:bodyPr/>
          <a:lstStyle>
            <a:lvl1pPr>
              <a:defRPr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C6EC92-DE9C-46AD-A6EC-44776CB1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09822"/>
            <a:ext cx="10515600" cy="658368"/>
          </a:xfrm>
        </p:spPr>
        <p:txBody>
          <a:bodyPr lIns="0" tIns="0" rIns="0" bIns="0" anchor="ctr"/>
          <a:lstStyle>
            <a:lvl1pPr>
              <a:defRPr lang="en-US" dirty="0"/>
            </a:lvl1pPr>
          </a:lstStyle>
          <a:p>
            <a:pPr marL="0" lvl="0" indent="0" defTabSz="914377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280143-4361-471A-B7B1-FFA48707B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0"/>
            <a:ext cx="8012113" cy="4079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1400" dirty="0">
                <a:solidFill>
                  <a:srgbClr val="6062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lvl="0" indent="-228600" defTabSz="914377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ED4A45-B8D4-4992-A9EB-AADC246DC259}"/>
              </a:ext>
            </a:extLst>
          </p:cNvPr>
          <p:cNvCxnSpPr>
            <a:cxnSpLocks/>
          </p:cNvCxnSpPr>
          <p:nvPr userDrawn="1"/>
        </p:nvCxnSpPr>
        <p:spPr>
          <a:xfrm flipH="1">
            <a:off x="304799" y="1068190"/>
            <a:ext cx="11486606" cy="0"/>
          </a:xfrm>
          <a:prstGeom prst="line">
            <a:avLst/>
          </a:prstGeom>
          <a:ln>
            <a:solidFill>
              <a:srgbClr val="1E7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9EC86A2D-F5C2-4B7A-8967-AD0B6664740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757956" y="6463385"/>
            <a:ext cx="2322697" cy="13047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PRIVILEGED AND CONFIDENTIAL  |</a:t>
            </a: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1B3D7DDC-4F48-40B7-A991-7474CA073F5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708586" y="6463385"/>
            <a:ext cx="559140" cy="13047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DAD97B-EFB4-7243-970E-457E38FA39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379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2BFF-BD3E-1740-823F-CEE9177D2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B8352-6D03-2948-A974-61FA73A53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1ACA-DBEC-AB41-8811-0215FAC9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C382C-8C03-BE44-9A25-93BB4842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74611-48A9-F542-85E1-0363A565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8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1EF7-A224-3340-8319-F7DD981A5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A4A99-B82E-5A48-BFD4-B89CDCA93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84D95-10B4-DE48-B857-ECB889E1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6CF25-5829-1F4B-A175-29378B38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E1F28-F5E9-1F4D-A747-BED5E977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1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514B1-9E4B-9A4B-A0FC-DDC424C97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442DE-D35B-8046-9195-AC8AE0F6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A91AB-7A77-BF4D-AC5B-5B177535D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09C94-C605-8A4F-AE14-C7B04804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D6DAA-C89E-884B-A128-F8E1F71A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4F6CF-9209-5F46-A702-48DDAC7A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3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39DAA-0AFB-B346-840A-6662B392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1A009-101F-1549-B746-67E92BBC0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EB487-3272-EB4B-8C59-45154D2C6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4199F-1F8D-5144-9DB5-42D21DAD7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9152C7-3BC7-1A47-B3A5-05A4E46E7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E479A0-B646-E549-85AB-25B90C8E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6588FE-7EF2-C742-8F11-A069F1F0D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C3551-284B-AB49-AA12-C47454F0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5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09C9-5C18-DA46-AED4-398126EFB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EB5E9-C275-DF4D-A2C9-D8091129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D0616-243F-4846-821B-3C7E5068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40272-9D6D-314F-A350-70D88190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B8468-0BDA-724E-835B-7B9CD134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5775B0-04B7-C04E-84B4-0540498F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AD738-CFFE-F741-8B30-FE3F33C7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7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B3D76-4956-554B-9E51-92309DC9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2E1CB-D77F-CC49-896C-913EADC6E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A6504-1360-AB4C-930A-81D46C166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4313F-CAAD-584F-B36C-9DBDD188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E7A1D-7F5C-C740-BCDA-0C052C594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5A304-ABC9-1642-A4A0-56D805FB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7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EC350-8443-7B42-908B-E36951E2C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A3C2B8-91CF-634C-BBB2-5EFED6DB5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98575-E43C-214A-8227-CA3FCFB28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448C6-96FE-2F4D-B194-56DEB6C9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34C03-9657-0F4F-8B39-D8530729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8D350-4C46-AF4A-A538-62C9D868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5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2E2AF0-25E7-F041-882C-25F7A94D5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53A22-7CF7-BA4D-B449-2D07C5A62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69D24-27AD-1E45-A46C-255B15739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B765C-AE4F-954F-8901-02BBE0B3570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40E1D-E681-614C-8608-050F03C9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5A821-016E-7D45-9378-EAEF5B011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9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2E93C9-8744-4362-AA0C-DFB30DA60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0BAEE-E3CD-4859-B4D7-9FEADED89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BDD3D-F946-4EA9-A1AB-48D761123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3E05-A273-4A3E-85A2-19E006419DC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BF616-D75D-4258-B1E3-7A6D7C6AC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5FC13-12D2-493D-8F0E-D491CAC8D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23797-C40F-4BA5-BBE3-15792D93E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9" r:id="rId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utherfordr@scsk12.org" TargetMode="External"/><Relationship Id="rId4" Type="http://schemas.openxmlformats.org/officeDocument/2006/relationships/hyperlink" Target="mailto:williamscn@scsk12.or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20" r="1281"/>
          <a:stretch/>
        </p:blipFill>
        <p:spPr>
          <a:xfrm>
            <a:off x="1" y="0"/>
            <a:ext cx="12449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1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5E4A5-61DD-4531-A509-353D01AA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9F91D-C7A6-4592-9D8C-212C3EEA1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14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38095B-CDD1-4412-A215-9E9A4E18A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8" y="0"/>
            <a:ext cx="12040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90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1553E-2202-4818-8F0E-377A6B842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606"/>
            <a:ext cx="12192000" cy="68342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181D2B-2264-416E-B901-B9F224FE5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36" y="1453188"/>
            <a:ext cx="2095792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22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78713F-5A8A-4538-B090-83B9D389C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866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D967EB-63D4-4DB7-9BEE-75655B18B7E5}"/>
              </a:ext>
            </a:extLst>
          </p:cNvPr>
          <p:cNvSpPr txBox="1"/>
          <p:nvPr/>
        </p:nvSpPr>
        <p:spPr>
          <a:xfrm>
            <a:off x="3080083" y="1552073"/>
            <a:ext cx="18528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80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3AC6D8-C31D-4EDF-A26A-0A9B59C90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" y="0"/>
            <a:ext cx="12191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06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773288-85F8-4966-95E0-5807C1F76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4" y="0"/>
            <a:ext cx="12124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73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E6259F-0556-484F-911F-DF6501759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4" y="0"/>
            <a:ext cx="12062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51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B560F2-331A-4F29-87DE-1F4B4CBA1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5" y="0"/>
            <a:ext cx="12126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72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3ED4F4-97D4-B449-99F8-982B7A139F10}"/>
              </a:ext>
            </a:extLst>
          </p:cNvPr>
          <p:cNvSpPr txBox="1"/>
          <p:nvPr/>
        </p:nvSpPr>
        <p:spPr>
          <a:xfrm>
            <a:off x="1692875" y="255672"/>
            <a:ext cx="9106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600" b="1" dirty="0">
                <a:solidFill>
                  <a:srgbClr val="FFC000"/>
                </a:solidFill>
                <a:latin typeface="Century Gothic" panose="020B0502020202020204" pitchFamily="34" charset="0"/>
                <a:cs typeface="Arial Black"/>
              </a:rPr>
              <a:t>Mastery Connect – ELA</a:t>
            </a:r>
            <a:br>
              <a:rPr lang="en" sz="3600" b="1" dirty="0">
                <a:solidFill>
                  <a:srgbClr val="FFC000"/>
                </a:solidFill>
                <a:latin typeface="Century Gothic" panose="020B0502020202020204" pitchFamily="34" charset="0"/>
                <a:cs typeface="Arial Black"/>
              </a:rPr>
            </a:br>
            <a:r>
              <a:rPr lang="en" sz="3600" b="1" dirty="0">
                <a:solidFill>
                  <a:srgbClr val="FFC000"/>
                </a:solidFill>
                <a:latin typeface="Century Gothic" panose="020B0502020202020204" pitchFamily="34" charset="0"/>
                <a:cs typeface="Arial Black"/>
              </a:rPr>
              <a:t>District Formative Assessments</a:t>
            </a:r>
            <a:endParaRPr lang="en-US" sz="3600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A93CA1-00CE-4CCD-8822-9B80AE00A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195" y="1884603"/>
            <a:ext cx="9431066" cy="43154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BEE7CC-E76A-414A-9CDE-2CA7374E9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5318" y="5828360"/>
            <a:ext cx="504895" cy="15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43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3ED4F4-97D4-B449-99F8-982B7A139F10}"/>
              </a:ext>
            </a:extLst>
          </p:cNvPr>
          <p:cNvSpPr txBox="1"/>
          <p:nvPr/>
        </p:nvSpPr>
        <p:spPr>
          <a:xfrm>
            <a:off x="1692875" y="255672"/>
            <a:ext cx="9106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600" b="1" dirty="0">
                <a:solidFill>
                  <a:srgbClr val="FFC000"/>
                </a:solidFill>
                <a:latin typeface="Century Gothic" panose="020B0502020202020204" pitchFamily="34" charset="0"/>
                <a:cs typeface="Arial Black"/>
              </a:rPr>
              <a:t>Mastery Connect – Math </a:t>
            </a:r>
            <a:br>
              <a:rPr lang="en" sz="3600" b="1" dirty="0">
                <a:solidFill>
                  <a:srgbClr val="FFC000"/>
                </a:solidFill>
                <a:latin typeface="Century Gothic" panose="020B0502020202020204" pitchFamily="34" charset="0"/>
                <a:cs typeface="Arial Black"/>
              </a:rPr>
            </a:br>
            <a:r>
              <a:rPr lang="en" sz="3600" b="1" dirty="0">
                <a:solidFill>
                  <a:srgbClr val="FFC000"/>
                </a:solidFill>
                <a:latin typeface="Century Gothic" panose="020B0502020202020204" pitchFamily="34" charset="0"/>
                <a:cs typeface="Arial Black"/>
              </a:rPr>
              <a:t>District Formative Assessments</a:t>
            </a:r>
            <a:endParaRPr lang="en-US" sz="3600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3C47E0-AD84-43DC-93D2-D254A0C0E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192" y="1662248"/>
            <a:ext cx="9078592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38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61F05D3-A5A1-E348-A93F-263EB71A8C29}"/>
              </a:ext>
            </a:extLst>
          </p:cNvPr>
          <p:cNvSpPr txBox="1"/>
          <p:nvPr/>
        </p:nvSpPr>
        <p:spPr>
          <a:xfrm>
            <a:off x="1042554" y="269850"/>
            <a:ext cx="9687697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800" b="1" i="1" dirty="0">
                <a:solidFill>
                  <a:schemeClr val="bg1"/>
                </a:solidFill>
                <a:cs typeface="Arial Black"/>
              </a:rPr>
              <a:t>Treadwell Middle</a:t>
            </a:r>
            <a:br>
              <a:rPr lang="en-US" sz="8800" dirty="0">
                <a:cs typeface="Arial Black"/>
              </a:rPr>
            </a:br>
            <a:r>
              <a:rPr lang="en-US" sz="5400" b="1" dirty="0">
                <a:solidFill>
                  <a:schemeClr val="bg1"/>
                </a:solidFill>
              </a:rPr>
              <a:t>Virtual Family Data Night</a:t>
            </a:r>
            <a:br>
              <a:rPr lang="en-US" sz="5400" dirty="0"/>
            </a:br>
            <a:r>
              <a:rPr lang="en-US" sz="5400" dirty="0">
                <a:solidFill>
                  <a:schemeClr val="bg1"/>
                </a:solidFill>
              </a:rPr>
              <a:t>“Monitoring My Child’s Progress”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Calibri"/>
                <a:cs typeface="Calibri"/>
              </a:rPr>
              <a:t>Thursday, November 18,2021 @ 5pm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CA39EA-753F-4474-A0AD-DD03E3C5D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4" y="0"/>
            <a:ext cx="1208231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42" y="3971409"/>
            <a:ext cx="7695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</a:rPr>
              <a:t>Roger Faulkner, Principal</a:t>
            </a:r>
          </a:p>
          <a:p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</a:rPr>
              <a:t>Brandon Hill, Assistant Principal</a:t>
            </a:r>
          </a:p>
          <a:p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</a:rPr>
              <a:t>Chachauna Williams, PLC Coach</a:t>
            </a:r>
          </a:p>
          <a:p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</a:rPr>
              <a:t>Janet Rutherford, Instructional Facilitator</a:t>
            </a:r>
          </a:p>
          <a:p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</a:rPr>
              <a:t>Pamela McKinney, Instructional Curriculum Coach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8628" y="464234"/>
            <a:ext cx="8187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" panose="02040604050505020304" pitchFamily="18" charset="0"/>
              </a:rPr>
              <a:t>Treadwell Middle School</a:t>
            </a:r>
          </a:p>
        </p:txBody>
      </p:sp>
    </p:spTree>
    <p:extLst>
      <p:ext uri="{BB962C8B-B14F-4D97-AF65-F5344CB8AC3E}">
        <p14:creationId xmlns:p14="http://schemas.microsoft.com/office/powerpoint/2010/main" val="3138495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3ED4F4-97D4-B449-99F8-982B7A139F10}"/>
              </a:ext>
            </a:extLst>
          </p:cNvPr>
          <p:cNvSpPr txBox="1"/>
          <p:nvPr/>
        </p:nvSpPr>
        <p:spPr>
          <a:xfrm>
            <a:off x="1692875" y="255672"/>
            <a:ext cx="9106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600" b="1" dirty="0">
                <a:solidFill>
                  <a:srgbClr val="FFC000"/>
                </a:solidFill>
                <a:latin typeface="Century Gothic" panose="020B0502020202020204" pitchFamily="34" charset="0"/>
                <a:cs typeface="Arial Black"/>
              </a:rPr>
              <a:t>Mastery Connect – Science</a:t>
            </a:r>
            <a:br>
              <a:rPr lang="en" sz="3600" b="1" dirty="0">
                <a:solidFill>
                  <a:srgbClr val="FFC000"/>
                </a:solidFill>
                <a:latin typeface="Century Gothic" panose="020B0502020202020204" pitchFamily="34" charset="0"/>
                <a:cs typeface="Arial Black"/>
              </a:rPr>
            </a:br>
            <a:r>
              <a:rPr lang="en" sz="3600" b="1" dirty="0">
                <a:solidFill>
                  <a:srgbClr val="FFC000"/>
                </a:solidFill>
                <a:latin typeface="Century Gothic" panose="020B0502020202020204" pitchFamily="34" charset="0"/>
                <a:cs typeface="Arial Black"/>
              </a:rPr>
              <a:t>District Formative Assessments</a:t>
            </a:r>
            <a:endParaRPr lang="en-US" sz="3600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05236A-3F78-4DA6-989D-CED9E5575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535" y="1683834"/>
            <a:ext cx="9106930" cy="44472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BADA70-D80F-493A-A387-6C9FDA6D0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005" y="5698728"/>
            <a:ext cx="601854" cy="18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57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3ED4F4-97D4-B449-99F8-982B7A139F10}"/>
              </a:ext>
            </a:extLst>
          </p:cNvPr>
          <p:cNvSpPr txBox="1"/>
          <p:nvPr/>
        </p:nvSpPr>
        <p:spPr>
          <a:xfrm>
            <a:off x="1692874" y="255672"/>
            <a:ext cx="9558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600" b="1" dirty="0">
                <a:solidFill>
                  <a:srgbClr val="FFC000"/>
                </a:solidFill>
                <a:latin typeface="Century Gothic" panose="020B0502020202020204" pitchFamily="34" charset="0"/>
                <a:cs typeface="Arial Black"/>
              </a:rPr>
              <a:t>Mastery Connect – 6</a:t>
            </a:r>
            <a:r>
              <a:rPr lang="en" sz="3600" b="1" baseline="30000" dirty="0">
                <a:solidFill>
                  <a:srgbClr val="FFC000"/>
                </a:solidFill>
                <a:latin typeface="Century Gothic" panose="020B0502020202020204" pitchFamily="34" charset="0"/>
                <a:cs typeface="Arial Black"/>
              </a:rPr>
              <a:t>th</a:t>
            </a:r>
            <a:r>
              <a:rPr lang="en" sz="3600" b="1" dirty="0">
                <a:solidFill>
                  <a:srgbClr val="FFC000"/>
                </a:solidFill>
                <a:latin typeface="Century Gothic" panose="020B0502020202020204" pitchFamily="34" charset="0"/>
                <a:cs typeface="Arial Black"/>
              </a:rPr>
              <a:t> Grade </a:t>
            </a:r>
            <a:br>
              <a:rPr lang="en" sz="3600" b="1" dirty="0">
                <a:solidFill>
                  <a:srgbClr val="FFC000"/>
                </a:solidFill>
                <a:latin typeface="Century Gothic" panose="020B0502020202020204" pitchFamily="34" charset="0"/>
                <a:cs typeface="Arial Black"/>
              </a:rPr>
            </a:br>
            <a:r>
              <a:rPr lang="en" sz="3600" b="1" dirty="0">
                <a:solidFill>
                  <a:srgbClr val="FFC000"/>
                </a:solidFill>
                <a:latin typeface="Century Gothic" panose="020B0502020202020204" pitchFamily="34" charset="0"/>
                <a:cs typeface="Arial Black"/>
              </a:rPr>
              <a:t>District Formative Assessment Results </a:t>
            </a:r>
            <a:endParaRPr lang="en-US" sz="3600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02FBCE9-90E8-4354-8266-A4F1759443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585213"/>
              </p:ext>
            </p:extLst>
          </p:nvPr>
        </p:nvGraphicFramePr>
        <p:xfrm>
          <a:off x="994936" y="1918010"/>
          <a:ext cx="6554440" cy="424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E484C2D-5BEA-4D32-83F8-A423F4F90061}"/>
              </a:ext>
            </a:extLst>
          </p:cNvPr>
          <p:cNvSpPr txBox="1"/>
          <p:nvPr/>
        </p:nvSpPr>
        <p:spPr>
          <a:xfrm>
            <a:off x="8025064" y="1780159"/>
            <a:ext cx="3549315" cy="452431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0% Mastered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8.6% On Track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20.6% Approaching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70.9% Below</a:t>
            </a:r>
          </a:p>
          <a:p>
            <a:pPr algn="ctr"/>
            <a:r>
              <a:rPr lang="en-US" b="1" dirty="0"/>
              <a:t>Math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1.7 % Mastered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2.3 % On Track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11.4 % Approaching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84.7% Below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Science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0% Mastered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1.7% On Track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16.8% Approaching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74.9 % Below</a:t>
            </a:r>
          </a:p>
        </p:txBody>
      </p:sp>
    </p:spTree>
    <p:extLst>
      <p:ext uri="{BB962C8B-B14F-4D97-AF65-F5344CB8AC3E}">
        <p14:creationId xmlns:p14="http://schemas.microsoft.com/office/powerpoint/2010/main" val="2752358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3ED4F4-97D4-B449-99F8-982B7A139F10}"/>
              </a:ext>
            </a:extLst>
          </p:cNvPr>
          <p:cNvSpPr txBox="1"/>
          <p:nvPr/>
        </p:nvSpPr>
        <p:spPr>
          <a:xfrm>
            <a:off x="1692874" y="255672"/>
            <a:ext cx="9558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600" b="1" dirty="0">
                <a:solidFill>
                  <a:srgbClr val="FFC000"/>
                </a:solidFill>
                <a:latin typeface="Century Gothic" panose="020B0502020202020204" pitchFamily="34" charset="0"/>
                <a:cs typeface="Arial Black"/>
              </a:rPr>
              <a:t>Mastery Connect – 7</a:t>
            </a:r>
            <a:r>
              <a:rPr lang="en" sz="3600" b="1" baseline="30000" dirty="0">
                <a:solidFill>
                  <a:srgbClr val="FFC000"/>
                </a:solidFill>
                <a:latin typeface="Century Gothic" panose="020B0502020202020204" pitchFamily="34" charset="0"/>
                <a:cs typeface="Arial Black"/>
              </a:rPr>
              <a:t>th</a:t>
            </a:r>
            <a:r>
              <a:rPr lang="en" sz="3600" b="1" dirty="0">
                <a:solidFill>
                  <a:srgbClr val="FFC000"/>
                </a:solidFill>
                <a:latin typeface="Century Gothic" panose="020B0502020202020204" pitchFamily="34" charset="0"/>
                <a:cs typeface="Arial Black"/>
              </a:rPr>
              <a:t> Grade </a:t>
            </a:r>
            <a:br>
              <a:rPr lang="en" sz="3600" b="1" dirty="0">
                <a:solidFill>
                  <a:srgbClr val="FFC000"/>
                </a:solidFill>
                <a:latin typeface="Century Gothic" panose="020B0502020202020204" pitchFamily="34" charset="0"/>
                <a:cs typeface="Arial Black"/>
              </a:rPr>
            </a:br>
            <a:r>
              <a:rPr lang="en" sz="3600" b="1" dirty="0">
                <a:solidFill>
                  <a:srgbClr val="FFC000"/>
                </a:solidFill>
                <a:latin typeface="Century Gothic" panose="020B0502020202020204" pitchFamily="34" charset="0"/>
                <a:cs typeface="Arial Black"/>
              </a:rPr>
              <a:t>District Formative Assessment Results </a:t>
            </a:r>
            <a:endParaRPr lang="en-US" sz="3600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02FBCE9-90E8-4354-8266-A4F1759443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4136801"/>
              </p:ext>
            </p:extLst>
          </p:nvPr>
        </p:nvGraphicFramePr>
        <p:xfrm>
          <a:off x="994936" y="1918010"/>
          <a:ext cx="6554440" cy="424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E484C2D-5BEA-4D32-83F8-A423F4F90061}"/>
              </a:ext>
            </a:extLst>
          </p:cNvPr>
          <p:cNvSpPr txBox="1"/>
          <p:nvPr/>
        </p:nvSpPr>
        <p:spPr>
          <a:xfrm>
            <a:off x="8133348" y="1642309"/>
            <a:ext cx="3549315" cy="452431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3.4% Mastered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6.7% On Track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25.3% Approaching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64.6% Below</a:t>
            </a:r>
          </a:p>
          <a:p>
            <a:pPr algn="ctr"/>
            <a:r>
              <a:rPr lang="en-US" b="1" dirty="0"/>
              <a:t>Math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7.4% Mastered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17.6 % On Track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24.5 % Approaching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50.5% Below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Science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20.1% Mastered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20.7% On Track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29.3% Approaching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29.9 % Below</a:t>
            </a:r>
          </a:p>
        </p:txBody>
      </p:sp>
    </p:spTree>
    <p:extLst>
      <p:ext uri="{BB962C8B-B14F-4D97-AF65-F5344CB8AC3E}">
        <p14:creationId xmlns:p14="http://schemas.microsoft.com/office/powerpoint/2010/main" val="3486519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3ED4F4-97D4-B449-99F8-982B7A139F10}"/>
              </a:ext>
            </a:extLst>
          </p:cNvPr>
          <p:cNvSpPr txBox="1"/>
          <p:nvPr/>
        </p:nvSpPr>
        <p:spPr>
          <a:xfrm>
            <a:off x="1692874" y="255672"/>
            <a:ext cx="9558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600" b="1" dirty="0">
                <a:solidFill>
                  <a:srgbClr val="FFC000"/>
                </a:solidFill>
                <a:latin typeface="Century Gothic" panose="020B0502020202020204" pitchFamily="34" charset="0"/>
                <a:cs typeface="Arial Black"/>
              </a:rPr>
              <a:t>Mastery Connect – 8</a:t>
            </a:r>
            <a:r>
              <a:rPr lang="en" sz="3600" b="1" baseline="30000" dirty="0">
                <a:solidFill>
                  <a:srgbClr val="FFC000"/>
                </a:solidFill>
                <a:latin typeface="Century Gothic" panose="020B0502020202020204" pitchFamily="34" charset="0"/>
                <a:cs typeface="Arial Black"/>
              </a:rPr>
              <a:t>th</a:t>
            </a:r>
            <a:r>
              <a:rPr lang="en" sz="3600" b="1" dirty="0">
                <a:solidFill>
                  <a:srgbClr val="FFC000"/>
                </a:solidFill>
                <a:latin typeface="Century Gothic" panose="020B0502020202020204" pitchFamily="34" charset="0"/>
                <a:cs typeface="Arial Black"/>
              </a:rPr>
              <a:t> Grade </a:t>
            </a:r>
            <a:br>
              <a:rPr lang="en" sz="3600" b="1" dirty="0">
                <a:solidFill>
                  <a:srgbClr val="FFC000"/>
                </a:solidFill>
                <a:latin typeface="Century Gothic" panose="020B0502020202020204" pitchFamily="34" charset="0"/>
                <a:cs typeface="Arial Black"/>
              </a:rPr>
            </a:br>
            <a:r>
              <a:rPr lang="en" sz="3600" b="1" dirty="0">
                <a:solidFill>
                  <a:srgbClr val="FFC000"/>
                </a:solidFill>
                <a:latin typeface="Century Gothic" panose="020B0502020202020204" pitchFamily="34" charset="0"/>
                <a:cs typeface="Arial Black"/>
              </a:rPr>
              <a:t>District Formative Assessment Results </a:t>
            </a:r>
            <a:endParaRPr lang="en-US" sz="3600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02FBCE9-90E8-4354-8266-A4F1759443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9495920"/>
              </p:ext>
            </p:extLst>
          </p:nvPr>
        </p:nvGraphicFramePr>
        <p:xfrm>
          <a:off x="994936" y="1918010"/>
          <a:ext cx="6554440" cy="424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E484C2D-5BEA-4D32-83F8-A423F4F90061}"/>
              </a:ext>
            </a:extLst>
          </p:cNvPr>
          <p:cNvSpPr txBox="1"/>
          <p:nvPr/>
        </p:nvSpPr>
        <p:spPr>
          <a:xfrm>
            <a:off x="7928812" y="1641660"/>
            <a:ext cx="3729790" cy="480131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0% Mastered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8.4% On Track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16.8% Approaching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74.9% Below</a:t>
            </a:r>
          </a:p>
          <a:p>
            <a:endParaRPr lang="en-US" b="1" dirty="0"/>
          </a:p>
          <a:p>
            <a:pPr algn="ctr"/>
            <a:r>
              <a:rPr lang="en-US" b="1" dirty="0"/>
              <a:t>Math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1.6% Mastered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6.6 % On Track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27.5 % Approaching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64.3% Below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algn="ctr"/>
            <a:r>
              <a:rPr lang="en-US" b="1" dirty="0"/>
              <a:t>Science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18.3% Mastered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18.9% On Track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24.6% Approaching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38.3% Below</a:t>
            </a:r>
          </a:p>
        </p:txBody>
      </p:sp>
    </p:spTree>
    <p:extLst>
      <p:ext uri="{BB962C8B-B14F-4D97-AF65-F5344CB8AC3E}">
        <p14:creationId xmlns:p14="http://schemas.microsoft.com/office/powerpoint/2010/main" val="815908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106B69-A8CD-43CB-AA15-2A172173B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7" y="0"/>
            <a:ext cx="12040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50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3ED4F4-97D4-B449-99F8-982B7A139F10}"/>
              </a:ext>
            </a:extLst>
          </p:cNvPr>
          <p:cNvSpPr txBox="1"/>
          <p:nvPr/>
        </p:nvSpPr>
        <p:spPr>
          <a:xfrm>
            <a:off x="522320" y="28150"/>
            <a:ext cx="3505495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IReady Diagnostic Results: </a:t>
            </a:r>
            <a:r>
              <a:rPr lang="en-US" sz="37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Reading 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(Fall 2021)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3082BF-3D17-4E3F-9D2E-4B7BEEDE9CB0}"/>
              </a:ext>
            </a:extLst>
          </p:cNvPr>
          <p:cNvSpPr txBox="1"/>
          <p:nvPr/>
        </p:nvSpPr>
        <p:spPr>
          <a:xfrm>
            <a:off x="671336" y="1650824"/>
            <a:ext cx="3505494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fontScale="850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Highest % correct</a:t>
            </a:r>
            <a:r>
              <a:rPr lang="en-US" sz="2400" dirty="0"/>
              <a:t>- Phonological Awareness- recognizing </a:t>
            </a:r>
            <a:r>
              <a:rPr lang="en-US" sz="2400" b="1" dirty="0"/>
              <a:t>phonological</a:t>
            </a:r>
            <a:r>
              <a:rPr lang="en-US" sz="2400" dirty="0"/>
              <a:t> patterns such as rhyme and alliteration. </a:t>
            </a:r>
            <a:r>
              <a:rPr lang="en-US" sz="2400" b="1" dirty="0"/>
              <a:t>awareness</a:t>
            </a:r>
            <a:r>
              <a:rPr lang="en-US" sz="2400" dirty="0"/>
              <a:t> of syllables and phonemes within words, and. hearing multiple phonemes within words.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Student misconceptions and opportunities to improve</a:t>
            </a:r>
            <a:r>
              <a:rPr lang="en-US" sz="2400" dirty="0"/>
              <a:t>: Vocabulary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Lowers % correct</a:t>
            </a:r>
            <a:r>
              <a:rPr lang="en-US" sz="2400" dirty="0"/>
              <a:t>- Comprehension: Informational text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2" name="Picture 9" descr="Timeline&#10;&#10;Description automatically generated">
            <a:extLst>
              <a:ext uri="{FF2B5EF4-FFF2-40B4-BE49-F238E27FC236}">
                <a16:creationId xmlns:a16="http://schemas.microsoft.com/office/drawing/2014/main" id="{78A1A3A3-4E13-4D51-90FB-22E25D8D4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082" y="1206139"/>
            <a:ext cx="6493257" cy="4674791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A75752-57E6-4A39-A16C-241F918C9A65}"/>
              </a:ext>
            </a:extLst>
          </p:cNvPr>
          <p:cNvSpPr txBox="1"/>
          <p:nvPr/>
        </p:nvSpPr>
        <p:spPr>
          <a:xfrm>
            <a:off x="671336" y="3003051"/>
            <a:ext cx="10509812" cy="4676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>
              <a:solidFill>
                <a:srgbClr val="FF0000"/>
              </a:solidFill>
              <a:latin typeface="Roboto Condensed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6740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3ED4F4-97D4-B449-99F8-982B7A139F10}"/>
              </a:ext>
            </a:extLst>
          </p:cNvPr>
          <p:cNvSpPr txBox="1"/>
          <p:nvPr/>
        </p:nvSpPr>
        <p:spPr>
          <a:xfrm>
            <a:off x="648929" y="629266"/>
            <a:ext cx="3505495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latin typeface="+mj-lt"/>
                <a:ea typeface="+mj-ea"/>
                <a:cs typeface="+mj-cs"/>
              </a:rPr>
              <a:t>IReady Diagnostic Results: </a:t>
            </a:r>
            <a:r>
              <a:rPr lang="en-US" sz="3700" b="1" dirty="0">
                <a:latin typeface="+mj-lt"/>
                <a:ea typeface="+mj-ea"/>
                <a:cs typeface="+mj-cs"/>
              </a:rPr>
              <a:t>Math</a:t>
            </a:r>
            <a:r>
              <a:rPr lang="en-US" sz="3700" b="1" kern="1200" dirty="0">
                <a:latin typeface="+mj-lt"/>
                <a:ea typeface="+mj-ea"/>
                <a:cs typeface="+mj-cs"/>
              </a:rPr>
              <a:t>(Fall 2021)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3082BF-3D17-4E3F-9D2E-4B7BEEDE9CB0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Highest % correct</a:t>
            </a:r>
            <a:r>
              <a:rPr lang="en-US" sz="2400" dirty="0"/>
              <a:t>- Numbers and operations and Algebraic Thinking</a:t>
            </a:r>
            <a:endParaRPr lang="en-US" sz="24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Student misconceptions and opportunities to improve</a:t>
            </a:r>
            <a:r>
              <a:rPr lang="en-US" sz="2400" dirty="0"/>
              <a:t>: Measurement and Data and Geometry</a:t>
            </a:r>
            <a:endParaRPr lang="en-US" sz="24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Lowers % correct</a:t>
            </a:r>
            <a:r>
              <a:rPr lang="en-US" sz="2400" dirty="0"/>
              <a:t>- Geometry and Algebra and Algebraic</a:t>
            </a:r>
            <a:endParaRPr lang="en-US" sz="24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3" name="Picture 4" descr="Timeline&#10;&#10;Description automatically generated">
            <a:extLst>
              <a:ext uri="{FF2B5EF4-FFF2-40B4-BE49-F238E27FC236}">
                <a16:creationId xmlns:a16="http://schemas.microsoft.com/office/drawing/2014/main" id="{2F6EE7AE-680F-4554-8EB4-912F73E60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22" y="776192"/>
            <a:ext cx="6664712" cy="508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48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663" r="6656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58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30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5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/>
        </p:nvSpPr>
        <p:spPr>
          <a:xfrm>
            <a:off x="455394" y="145975"/>
            <a:ext cx="11603131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 Black"/>
              <a:buNone/>
            </a:pPr>
            <a:br>
              <a:rPr lang="en-US" sz="54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lang="en-US" sz="54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72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November School-Based Family Data Night</a:t>
            </a:r>
            <a:endParaRPr sz="7000" b="1" i="0" u="none" strike="noStrike" cap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21" name="Google Shape;121;p17" descr="SCS-Logo-Color-Transpar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071" y="297939"/>
            <a:ext cx="1522478" cy="1518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DC491-7436-4F69-8CF5-763FC87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0" y="0"/>
            <a:ext cx="1203881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22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166847"/>
            <a:ext cx="9951041" cy="4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81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3ED4F4-97D4-B449-99F8-982B7A139F10}"/>
              </a:ext>
            </a:extLst>
          </p:cNvPr>
          <p:cNvSpPr txBox="1"/>
          <p:nvPr/>
        </p:nvSpPr>
        <p:spPr>
          <a:xfrm>
            <a:off x="1692875" y="255672"/>
            <a:ext cx="9106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600" b="1">
                <a:solidFill>
                  <a:srgbClr val="FFC000"/>
                </a:solidFill>
                <a:latin typeface="Century Gothic" panose="020B0502020202020204" pitchFamily="34" charset="0"/>
                <a:cs typeface="Arial Black"/>
              </a:rPr>
              <a:t>Naviance </a:t>
            </a:r>
            <a:endParaRPr lang="en-US" sz="3600" b="1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75752-57E6-4A39-A16C-241F918C9A65}"/>
              </a:ext>
            </a:extLst>
          </p:cNvPr>
          <p:cNvSpPr txBox="1"/>
          <p:nvPr/>
        </p:nvSpPr>
        <p:spPr>
          <a:xfrm>
            <a:off x="458272" y="3003051"/>
            <a:ext cx="10509812" cy="9852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>
              <a:solidFill>
                <a:srgbClr val="FF0000"/>
              </a:solidFill>
              <a:latin typeface="Roboto Condense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>
              <a:solidFill>
                <a:srgbClr val="FF0000"/>
              </a:solidFill>
              <a:latin typeface="Roboto Condense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01B2F0-1689-4132-8C33-59B1AD17D8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3"/>
          <a:stretch/>
        </p:blipFill>
        <p:spPr>
          <a:xfrm>
            <a:off x="0" y="1611820"/>
            <a:ext cx="12192000" cy="47691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A9608B-4567-42E3-9F37-DFFC8C45D616}"/>
              </a:ext>
            </a:extLst>
          </p:cNvPr>
          <p:cNvSpPr/>
          <p:nvPr/>
        </p:nvSpPr>
        <p:spPr>
          <a:xfrm>
            <a:off x="80211" y="2079968"/>
            <a:ext cx="12192000" cy="3541224"/>
          </a:xfrm>
          <a:prstGeom prst="rect">
            <a:avLst/>
          </a:prstGeom>
          <a:solidFill>
            <a:srgbClr val="1E787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0A237DF-7849-4EE2-BEB8-91CD9AA1923A}"/>
              </a:ext>
            </a:extLst>
          </p:cNvPr>
          <p:cNvSpPr txBox="1">
            <a:spLocks/>
          </p:cNvSpPr>
          <p:nvPr/>
        </p:nvSpPr>
        <p:spPr>
          <a:xfrm>
            <a:off x="593071" y="2987676"/>
            <a:ext cx="8616799" cy="97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Exploring Endless Possibilities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31DBC7-D84E-4B6D-882F-710CD88A9A23}"/>
              </a:ext>
            </a:extLst>
          </p:cNvPr>
          <p:cNvSpPr txBox="1">
            <a:spLocks/>
          </p:cNvSpPr>
          <p:nvPr/>
        </p:nvSpPr>
        <p:spPr>
          <a:xfrm>
            <a:off x="623576" y="3837212"/>
            <a:ext cx="10753719" cy="535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A Look Inside Your Student’s Naviance Experience for 8th Grade Parents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4C1917-159E-482E-8337-16EFEE8163DC}"/>
              </a:ext>
            </a:extLst>
          </p:cNvPr>
          <p:cNvSpPr txBox="1">
            <a:spLocks/>
          </p:cNvSpPr>
          <p:nvPr/>
        </p:nvSpPr>
        <p:spPr>
          <a:xfrm>
            <a:off x="703787" y="4826912"/>
            <a:ext cx="3844030" cy="3548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chemeClr val="bg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Presented by Mrs.  Carodine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E8A814E-8DB8-4920-A08E-FACDDE670008}"/>
              </a:ext>
            </a:extLst>
          </p:cNvPr>
          <p:cNvSpPr txBox="1">
            <a:spLocks/>
          </p:cNvSpPr>
          <p:nvPr/>
        </p:nvSpPr>
        <p:spPr>
          <a:xfrm>
            <a:off x="543365" y="5252173"/>
            <a:ext cx="4554543" cy="3548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  Professional School Counselor</a:t>
            </a:r>
          </a:p>
        </p:txBody>
      </p:sp>
    </p:spTree>
    <p:extLst>
      <p:ext uri="{BB962C8B-B14F-4D97-AF65-F5344CB8AC3E}">
        <p14:creationId xmlns:p14="http://schemas.microsoft.com/office/powerpoint/2010/main" val="1974830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B20E67-7528-4662-9C78-886EB807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78624"/>
            <a:ext cx="5705475" cy="658368"/>
          </a:xfrm>
        </p:spPr>
        <p:txBody>
          <a:bodyPr/>
          <a:lstStyle/>
          <a:p>
            <a:r>
              <a:rPr lang="en-AU" b="1">
                <a:solidFill>
                  <a:srgbClr val="1E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Naviance?</a:t>
            </a:r>
            <a:endParaRPr lang="en-US" b="1">
              <a:solidFill>
                <a:srgbClr val="1E78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A5D8BB-A1BE-40C8-A6C1-D3A00970C3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0"/>
            <a:ext cx="8012113" cy="407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Endless Possibilities| </a:t>
            </a:r>
            <a:r>
              <a:rPr lang="en-US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 of Naviance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C1E8A0-D0AF-42B6-952C-73029A09A0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44867" b="33782"/>
          <a:stretch/>
        </p:blipFill>
        <p:spPr>
          <a:xfrm>
            <a:off x="11014745" y="6468876"/>
            <a:ext cx="987452" cy="275496"/>
          </a:xfrm>
          <a:prstGeom prst="rect">
            <a:avLst/>
          </a:prstGeom>
        </p:spPr>
      </p:pic>
      <p:sp>
        <p:nvSpPr>
          <p:cNvPr id="6" name="Shape 308">
            <a:extLst>
              <a:ext uri="{FF2B5EF4-FFF2-40B4-BE49-F238E27FC236}">
                <a16:creationId xmlns:a16="http://schemas.microsoft.com/office/drawing/2014/main" id="{78826D82-5F7D-453B-B786-F0B0730AE49C}"/>
              </a:ext>
            </a:extLst>
          </p:cNvPr>
          <p:cNvSpPr txBox="1"/>
          <p:nvPr/>
        </p:nvSpPr>
        <p:spPr>
          <a:xfrm>
            <a:off x="-3095" y="1213786"/>
            <a:ext cx="4361894" cy="40840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>
              <a:buSzPct val="25000"/>
            </a:pPr>
            <a:r>
              <a:rPr lang="en-US" sz="2000" b="1">
                <a:solidFill>
                  <a:srgbClr val="1E787A"/>
                </a:solidFill>
                <a:latin typeface="Open Sans"/>
                <a:ea typeface="Open Sans"/>
                <a:cs typeface="Open Sans"/>
                <a:sym typeface="Open Sans"/>
              </a:rPr>
              <a:t>Connecting Learning to Life </a:t>
            </a:r>
          </a:p>
        </p:txBody>
      </p:sp>
      <p:sp>
        <p:nvSpPr>
          <p:cNvPr id="7" name="Shape 309">
            <a:extLst>
              <a:ext uri="{FF2B5EF4-FFF2-40B4-BE49-F238E27FC236}">
                <a16:creationId xmlns:a16="http://schemas.microsoft.com/office/drawing/2014/main" id="{5CA0BF2D-9CBF-40EF-B1FE-95F6F9689403}"/>
              </a:ext>
            </a:extLst>
          </p:cNvPr>
          <p:cNvSpPr txBox="1"/>
          <p:nvPr/>
        </p:nvSpPr>
        <p:spPr>
          <a:xfrm>
            <a:off x="407973" y="1628404"/>
            <a:ext cx="5733081" cy="482528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13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Naviance is a comprehensive 6-12 college and career readiness solution that helps districts and schools align student strengths and interests to postsecondary goals, improving student outcomes and connecting learning to life.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50F07E-CF98-6345-91FF-63C8F514ABFE}"/>
              </a:ext>
            </a:extLst>
          </p:cNvPr>
          <p:cNvGrpSpPr/>
          <p:nvPr/>
        </p:nvGrpSpPr>
        <p:grpSpPr>
          <a:xfrm>
            <a:off x="470562" y="3431392"/>
            <a:ext cx="5477083" cy="2148324"/>
            <a:chOff x="2521058" y="2888781"/>
            <a:chExt cx="6978484" cy="2446945"/>
          </a:xfrm>
        </p:grpSpPr>
        <p:sp>
          <p:nvSpPr>
            <p:cNvPr id="41" name="Shape 318">
              <a:extLst>
                <a:ext uri="{FF2B5EF4-FFF2-40B4-BE49-F238E27FC236}">
                  <a16:creationId xmlns:a16="http://schemas.microsoft.com/office/drawing/2014/main" id="{D3AD89DD-DAB2-4F97-9FD1-421F77619889}"/>
                </a:ext>
              </a:extLst>
            </p:cNvPr>
            <p:cNvSpPr txBox="1"/>
            <p:nvPr/>
          </p:nvSpPr>
          <p:spPr>
            <a:xfrm>
              <a:off x="2712374" y="3464120"/>
              <a:ext cx="13658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 algn="ctr"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kern="0">
                  <a:solidFill>
                    <a:srgbClr val="0B0B0B"/>
                  </a:solidFill>
                  <a:latin typeface="Open Sans"/>
                  <a:ea typeface="Open Sans"/>
                  <a:cs typeface="Open Sans"/>
                  <a:sym typeface="Open Sans"/>
                </a:rPr>
                <a:t>Self-Discovery</a:t>
              </a:r>
            </a:p>
          </p:txBody>
        </p:sp>
        <p:sp>
          <p:nvSpPr>
            <p:cNvPr id="42" name="Shape 319">
              <a:extLst>
                <a:ext uri="{FF2B5EF4-FFF2-40B4-BE49-F238E27FC236}">
                  <a16:creationId xmlns:a16="http://schemas.microsoft.com/office/drawing/2014/main" id="{E5AA7FB2-A974-4827-B902-0201D264A999}"/>
                </a:ext>
              </a:extLst>
            </p:cNvPr>
            <p:cNvSpPr txBox="1"/>
            <p:nvPr/>
          </p:nvSpPr>
          <p:spPr>
            <a:xfrm>
              <a:off x="4440154" y="3464120"/>
              <a:ext cx="14676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 algn="ctr"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kern="0">
                  <a:solidFill>
                    <a:srgbClr val="0B0B0B"/>
                  </a:solidFill>
                  <a:latin typeface="Open Sans"/>
                  <a:ea typeface="Open Sans"/>
                  <a:cs typeface="Open Sans"/>
                  <a:sym typeface="Open Sans"/>
                </a:rPr>
                <a:t>Career Exploration</a:t>
              </a:r>
            </a:p>
          </p:txBody>
        </p:sp>
        <p:sp>
          <p:nvSpPr>
            <p:cNvPr id="43" name="Shape 320">
              <a:extLst>
                <a:ext uri="{FF2B5EF4-FFF2-40B4-BE49-F238E27FC236}">
                  <a16:creationId xmlns:a16="http://schemas.microsoft.com/office/drawing/2014/main" id="{384BD2F7-83E0-40B4-A165-90B8DDCB3794}"/>
                </a:ext>
              </a:extLst>
            </p:cNvPr>
            <p:cNvSpPr txBox="1"/>
            <p:nvPr/>
          </p:nvSpPr>
          <p:spPr>
            <a:xfrm>
              <a:off x="7749828" y="3358563"/>
              <a:ext cx="17459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 algn="ctr"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kern="0">
                  <a:solidFill>
                    <a:srgbClr val="0B0B0B"/>
                  </a:solidFill>
                  <a:latin typeface="Open Sans"/>
                  <a:ea typeface="Open Sans"/>
                  <a:cs typeface="Open Sans"/>
                  <a:sym typeface="Open Sans"/>
                </a:rPr>
                <a:t>Post-Secondary Preparation</a:t>
              </a:r>
            </a:p>
          </p:txBody>
        </p:sp>
        <p:sp>
          <p:nvSpPr>
            <p:cNvPr id="44" name="Shape 321">
              <a:extLst>
                <a:ext uri="{FF2B5EF4-FFF2-40B4-BE49-F238E27FC236}">
                  <a16:creationId xmlns:a16="http://schemas.microsoft.com/office/drawing/2014/main" id="{845D1794-3976-4379-8C3F-EE0A35D12509}"/>
                </a:ext>
              </a:extLst>
            </p:cNvPr>
            <p:cNvSpPr txBox="1"/>
            <p:nvPr/>
          </p:nvSpPr>
          <p:spPr>
            <a:xfrm>
              <a:off x="6190975" y="3499306"/>
              <a:ext cx="13787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 algn="ctr"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500" kern="0">
                  <a:solidFill>
                    <a:srgbClr val="0B0B0B"/>
                  </a:solidFill>
                  <a:latin typeface="Open Sans"/>
                  <a:ea typeface="Open Sans"/>
                  <a:cs typeface="Open Sans"/>
                  <a:sym typeface="Open Sans"/>
                </a:rPr>
                <a:t>Success Planning</a:t>
              </a:r>
            </a:p>
          </p:txBody>
        </p:sp>
        <p:sp>
          <p:nvSpPr>
            <p:cNvPr id="45" name="Shape 325">
              <a:extLst>
                <a:ext uri="{FF2B5EF4-FFF2-40B4-BE49-F238E27FC236}">
                  <a16:creationId xmlns:a16="http://schemas.microsoft.com/office/drawing/2014/main" id="{9B89BD46-D59B-46F5-A9CB-C8D009369F99}"/>
                </a:ext>
              </a:extLst>
            </p:cNvPr>
            <p:cNvSpPr txBox="1"/>
            <p:nvPr/>
          </p:nvSpPr>
          <p:spPr>
            <a:xfrm>
              <a:off x="2605696" y="4997519"/>
              <a:ext cx="1366707" cy="20954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 algn="ctr"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350" kern="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Who am I?</a:t>
              </a:r>
            </a:p>
          </p:txBody>
        </p:sp>
        <p:sp>
          <p:nvSpPr>
            <p:cNvPr id="46" name="Shape 326">
              <a:extLst>
                <a:ext uri="{FF2B5EF4-FFF2-40B4-BE49-F238E27FC236}">
                  <a16:creationId xmlns:a16="http://schemas.microsoft.com/office/drawing/2014/main" id="{070E0644-DB51-454C-BEC7-9C7C3F9DD892}"/>
                </a:ext>
              </a:extLst>
            </p:cNvPr>
            <p:cNvSpPr txBox="1"/>
            <p:nvPr/>
          </p:nvSpPr>
          <p:spPr>
            <a:xfrm>
              <a:off x="4175702" y="4997519"/>
              <a:ext cx="1629108" cy="338207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 algn="ctr"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350" kern="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do I want to be? </a:t>
              </a:r>
            </a:p>
          </p:txBody>
        </p:sp>
        <p:sp>
          <p:nvSpPr>
            <p:cNvPr id="47" name="Shape 327">
              <a:extLst>
                <a:ext uri="{FF2B5EF4-FFF2-40B4-BE49-F238E27FC236}">
                  <a16:creationId xmlns:a16="http://schemas.microsoft.com/office/drawing/2014/main" id="{02C96D59-A0B3-4B1D-8B39-CB61BB2C4871}"/>
                </a:ext>
              </a:extLst>
            </p:cNvPr>
            <p:cNvSpPr txBox="1"/>
            <p:nvPr/>
          </p:nvSpPr>
          <p:spPr>
            <a:xfrm>
              <a:off x="6016216" y="4997519"/>
              <a:ext cx="1458547" cy="250037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 algn="ctr"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350" kern="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How will I get there? </a:t>
              </a:r>
            </a:p>
          </p:txBody>
        </p:sp>
        <p:sp>
          <p:nvSpPr>
            <p:cNvPr id="48" name="Shape 328">
              <a:extLst>
                <a:ext uri="{FF2B5EF4-FFF2-40B4-BE49-F238E27FC236}">
                  <a16:creationId xmlns:a16="http://schemas.microsoft.com/office/drawing/2014/main" id="{F09B0F23-89A1-4F09-8DA5-532FDFD7C705}"/>
                </a:ext>
              </a:extLst>
            </p:cNvPr>
            <p:cNvSpPr txBox="1"/>
            <p:nvPr/>
          </p:nvSpPr>
          <p:spPr>
            <a:xfrm>
              <a:off x="7916996" y="4985790"/>
              <a:ext cx="1327347" cy="214851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 algn="ctr"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350" kern="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Will I be successful?</a:t>
              </a:r>
            </a:p>
          </p:txBody>
        </p:sp>
        <p:sp>
          <p:nvSpPr>
            <p:cNvPr id="33" name="Shape 310">
              <a:extLst>
                <a:ext uri="{FF2B5EF4-FFF2-40B4-BE49-F238E27FC236}">
                  <a16:creationId xmlns:a16="http://schemas.microsoft.com/office/drawing/2014/main" id="{4CC1E403-DA41-43B6-AE41-BA977FF326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3638" y="2889771"/>
              <a:ext cx="1745904" cy="1833201"/>
            </a:xfrm>
            <a:prstGeom prst="arc">
              <a:avLst>
                <a:gd name="adj1" fmla="val 10801609"/>
                <a:gd name="adj2" fmla="val 0"/>
              </a:avLst>
            </a:prstGeom>
            <a:noFill/>
            <a:ln w="279400" cap="flat" cmpd="sng">
              <a:solidFill>
                <a:srgbClr val="6CCBC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" name="Shape 311">
              <a:extLst>
                <a:ext uri="{FF2B5EF4-FFF2-40B4-BE49-F238E27FC236}">
                  <a16:creationId xmlns:a16="http://schemas.microsoft.com/office/drawing/2014/main" id="{81B1DE01-3AE8-41F6-8EB5-9E6A563F7D9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010300" y="2888782"/>
              <a:ext cx="1745904" cy="1745904"/>
            </a:xfrm>
            <a:prstGeom prst="arc">
              <a:avLst>
                <a:gd name="adj1" fmla="val 10801609"/>
                <a:gd name="adj2" fmla="val 0"/>
              </a:avLst>
            </a:prstGeom>
            <a:noFill/>
            <a:ln w="279400" cap="flat" cmpd="sng">
              <a:solidFill>
                <a:srgbClr val="14149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" name="Shape 313">
              <a:extLst>
                <a:ext uri="{FF2B5EF4-FFF2-40B4-BE49-F238E27FC236}">
                  <a16:creationId xmlns:a16="http://schemas.microsoft.com/office/drawing/2014/main" id="{AEED145C-87C9-4942-89B6-F833CE49FA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1059" y="2889771"/>
              <a:ext cx="1745904" cy="1745904"/>
            </a:xfrm>
            <a:prstGeom prst="arc">
              <a:avLst>
                <a:gd name="adj1" fmla="val 10801609"/>
                <a:gd name="adj2" fmla="val 0"/>
              </a:avLst>
            </a:prstGeom>
            <a:noFill/>
            <a:ln w="279400" cap="rnd" cmpd="sng">
              <a:solidFill>
                <a:srgbClr val="1E787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" name="Shape 312">
              <a:extLst>
                <a:ext uri="{FF2B5EF4-FFF2-40B4-BE49-F238E27FC236}">
                  <a16:creationId xmlns:a16="http://schemas.microsoft.com/office/drawing/2014/main" id="{B1C468B4-18A9-4D87-BF7B-0AFF6B7DC6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4399" y="2889771"/>
              <a:ext cx="1745904" cy="1745904"/>
            </a:xfrm>
            <a:prstGeom prst="arc">
              <a:avLst>
                <a:gd name="adj1" fmla="val 10801609"/>
                <a:gd name="adj2" fmla="val 0"/>
              </a:avLst>
            </a:prstGeom>
            <a:noFill/>
            <a:ln w="279400" cap="flat" cmpd="sng">
              <a:solidFill>
                <a:srgbClr val="9B004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" name="Shape 315">
              <a:extLst>
                <a:ext uri="{FF2B5EF4-FFF2-40B4-BE49-F238E27FC236}">
                  <a16:creationId xmlns:a16="http://schemas.microsoft.com/office/drawing/2014/main" id="{62402F7A-9792-4A3E-9308-827BFCB347C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64398" y="2888781"/>
              <a:ext cx="1745904" cy="1745904"/>
            </a:xfrm>
            <a:prstGeom prst="arc">
              <a:avLst>
                <a:gd name="adj1" fmla="val 10801609"/>
                <a:gd name="adj2" fmla="val 0"/>
              </a:avLst>
            </a:prstGeom>
            <a:noFill/>
            <a:ln w="279400" cap="flat" cmpd="sng">
              <a:solidFill>
                <a:srgbClr val="9B004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" name="Shape 316">
              <a:extLst>
                <a:ext uri="{FF2B5EF4-FFF2-40B4-BE49-F238E27FC236}">
                  <a16:creationId xmlns:a16="http://schemas.microsoft.com/office/drawing/2014/main" id="{ACB68A90-E6ED-4E73-822E-86DD2039D2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0301" y="2889771"/>
              <a:ext cx="1745904" cy="1745904"/>
            </a:xfrm>
            <a:prstGeom prst="arc">
              <a:avLst>
                <a:gd name="adj1" fmla="val 10801609"/>
                <a:gd name="adj2" fmla="val 0"/>
              </a:avLst>
            </a:prstGeom>
            <a:noFill/>
            <a:ln w="279400" cap="flat" cmpd="sng">
              <a:solidFill>
                <a:srgbClr val="14149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" name="Shape 317">
              <a:extLst>
                <a:ext uri="{FF2B5EF4-FFF2-40B4-BE49-F238E27FC236}">
                  <a16:creationId xmlns:a16="http://schemas.microsoft.com/office/drawing/2014/main" id="{1CBD7E46-ABEC-4F8F-AB58-0EB5E314891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753637" y="2888782"/>
              <a:ext cx="1745904" cy="1745904"/>
            </a:xfrm>
            <a:prstGeom prst="arc">
              <a:avLst>
                <a:gd name="adj1" fmla="val 10801609"/>
                <a:gd name="adj2" fmla="val 0"/>
              </a:avLst>
            </a:prstGeom>
            <a:noFill/>
            <a:ln w="279400" cap="flat" cmpd="sng">
              <a:solidFill>
                <a:srgbClr val="6CCBC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" name="Shape 314">
              <a:extLst>
                <a:ext uri="{FF2B5EF4-FFF2-40B4-BE49-F238E27FC236}">
                  <a16:creationId xmlns:a16="http://schemas.microsoft.com/office/drawing/2014/main" id="{37417A26-F4C6-48EE-AA84-79E2F2FA782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521058" y="2888782"/>
              <a:ext cx="1745904" cy="1745904"/>
            </a:xfrm>
            <a:prstGeom prst="arc">
              <a:avLst>
                <a:gd name="adj1" fmla="val 10801609"/>
                <a:gd name="adj2" fmla="val 0"/>
              </a:avLst>
            </a:prstGeom>
            <a:noFill/>
            <a:ln w="279400" cap="flat" cmpd="sng">
              <a:solidFill>
                <a:srgbClr val="1E787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312A63E-1509-483A-AF4A-084CDC21F507}"/>
              </a:ext>
            </a:extLst>
          </p:cNvPr>
          <p:cNvSpPr txBox="1"/>
          <p:nvPr/>
        </p:nvSpPr>
        <p:spPr>
          <a:xfrm>
            <a:off x="6166022" y="1563130"/>
            <a:ext cx="572941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50">
                <a:solidFill>
                  <a:schemeClr val="accent1"/>
                </a:solidFill>
              </a:rPr>
              <a:t>Naviance es una </a:t>
            </a:r>
            <a:r>
              <a:rPr lang="en-US" sz="1350" err="1">
                <a:solidFill>
                  <a:schemeClr val="accent1"/>
                </a:solidFill>
              </a:rPr>
              <a:t>solución</a:t>
            </a:r>
            <a:r>
              <a:rPr lang="en-US" sz="1350">
                <a:solidFill>
                  <a:schemeClr val="accent1"/>
                </a:solidFill>
              </a:rPr>
              <a:t> integral de </a:t>
            </a:r>
            <a:r>
              <a:rPr lang="en-US" sz="1350" err="1">
                <a:solidFill>
                  <a:schemeClr val="accent1"/>
                </a:solidFill>
              </a:rPr>
              <a:t>preparación</a:t>
            </a:r>
            <a:r>
              <a:rPr lang="en-US" sz="1350">
                <a:solidFill>
                  <a:schemeClr val="accent1"/>
                </a:solidFill>
              </a:rPr>
              <a:t> </a:t>
            </a:r>
            <a:r>
              <a:rPr lang="en-US" sz="1350" err="1">
                <a:solidFill>
                  <a:schemeClr val="accent1"/>
                </a:solidFill>
              </a:rPr>
              <a:t>universitaria</a:t>
            </a:r>
            <a:r>
              <a:rPr lang="en-US" sz="1350">
                <a:solidFill>
                  <a:schemeClr val="accent1"/>
                </a:solidFill>
              </a:rPr>
              <a:t> y </a:t>
            </a:r>
            <a:r>
              <a:rPr lang="en-US" sz="1350" err="1">
                <a:solidFill>
                  <a:schemeClr val="accent1"/>
                </a:solidFill>
              </a:rPr>
              <a:t>profesional</a:t>
            </a:r>
            <a:r>
              <a:rPr lang="en-US" sz="1350">
                <a:solidFill>
                  <a:schemeClr val="accent1"/>
                </a:solidFill>
              </a:rPr>
              <a:t> de 6-12 </a:t>
            </a:r>
            <a:r>
              <a:rPr lang="en-US" sz="1350" err="1">
                <a:solidFill>
                  <a:schemeClr val="accent1"/>
                </a:solidFill>
              </a:rPr>
              <a:t>años</a:t>
            </a:r>
            <a:r>
              <a:rPr lang="en-US" sz="1350">
                <a:solidFill>
                  <a:schemeClr val="accent1"/>
                </a:solidFill>
              </a:rPr>
              <a:t> que </a:t>
            </a:r>
            <a:r>
              <a:rPr lang="en-US" sz="1350" err="1">
                <a:solidFill>
                  <a:schemeClr val="accent1"/>
                </a:solidFill>
              </a:rPr>
              <a:t>ayuda</a:t>
            </a:r>
            <a:r>
              <a:rPr lang="en-US" sz="1350">
                <a:solidFill>
                  <a:schemeClr val="accent1"/>
                </a:solidFill>
              </a:rPr>
              <a:t> a los </a:t>
            </a:r>
            <a:r>
              <a:rPr lang="en-US" sz="1350" err="1">
                <a:solidFill>
                  <a:schemeClr val="accent1"/>
                </a:solidFill>
              </a:rPr>
              <a:t>distritos</a:t>
            </a:r>
            <a:r>
              <a:rPr lang="en-US" sz="1350">
                <a:solidFill>
                  <a:schemeClr val="accent1"/>
                </a:solidFill>
              </a:rPr>
              <a:t> y las </a:t>
            </a:r>
            <a:r>
              <a:rPr lang="en-US" sz="1350" err="1">
                <a:solidFill>
                  <a:schemeClr val="accent1"/>
                </a:solidFill>
              </a:rPr>
              <a:t>escuelas</a:t>
            </a:r>
            <a:r>
              <a:rPr lang="en-US" sz="1350">
                <a:solidFill>
                  <a:schemeClr val="accent1"/>
                </a:solidFill>
              </a:rPr>
              <a:t> a </a:t>
            </a:r>
            <a:r>
              <a:rPr lang="en-US" sz="1350" err="1">
                <a:solidFill>
                  <a:schemeClr val="accent1"/>
                </a:solidFill>
              </a:rPr>
              <a:t>alinear</a:t>
            </a:r>
            <a:r>
              <a:rPr lang="en-US" sz="1350">
                <a:solidFill>
                  <a:schemeClr val="accent1"/>
                </a:solidFill>
              </a:rPr>
              <a:t> las </a:t>
            </a:r>
            <a:r>
              <a:rPr lang="en-US" sz="1350" err="1">
                <a:solidFill>
                  <a:schemeClr val="accent1"/>
                </a:solidFill>
              </a:rPr>
              <a:t>fortalezas</a:t>
            </a:r>
            <a:r>
              <a:rPr lang="en-US" sz="1350">
                <a:solidFill>
                  <a:schemeClr val="accent1"/>
                </a:solidFill>
              </a:rPr>
              <a:t> e </a:t>
            </a:r>
            <a:r>
              <a:rPr lang="en-US" sz="1350" err="1">
                <a:solidFill>
                  <a:schemeClr val="accent1"/>
                </a:solidFill>
              </a:rPr>
              <a:t>intereses</a:t>
            </a:r>
            <a:r>
              <a:rPr lang="en-US" sz="1350">
                <a:solidFill>
                  <a:schemeClr val="accent1"/>
                </a:solidFill>
              </a:rPr>
              <a:t> de los </a:t>
            </a:r>
            <a:r>
              <a:rPr lang="en-US" sz="1350" err="1">
                <a:solidFill>
                  <a:schemeClr val="accent1"/>
                </a:solidFill>
              </a:rPr>
              <a:t>estudiantes</a:t>
            </a:r>
            <a:r>
              <a:rPr lang="en-US" sz="1350">
                <a:solidFill>
                  <a:schemeClr val="accent1"/>
                </a:solidFill>
              </a:rPr>
              <a:t> con las </a:t>
            </a:r>
            <a:r>
              <a:rPr lang="en-US" sz="1350" err="1">
                <a:solidFill>
                  <a:schemeClr val="accent1"/>
                </a:solidFill>
              </a:rPr>
              <a:t>metas</a:t>
            </a:r>
            <a:r>
              <a:rPr lang="en-US" sz="1350">
                <a:solidFill>
                  <a:schemeClr val="accent1"/>
                </a:solidFill>
              </a:rPr>
              <a:t> </a:t>
            </a:r>
            <a:r>
              <a:rPr lang="en-US" sz="1350" err="1">
                <a:solidFill>
                  <a:schemeClr val="accent1"/>
                </a:solidFill>
              </a:rPr>
              <a:t>postsecundarias</a:t>
            </a:r>
            <a:r>
              <a:rPr lang="en-US" sz="1350">
                <a:solidFill>
                  <a:schemeClr val="accent1"/>
                </a:solidFill>
              </a:rPr>
              <a:t>, </a:t>
            </a:r>
            <a:r>
              <a:rPr lang="en-US" sz="1350" err="1">
                <a:solidFill>
                  <a:schemeClr val="accent1"/>
                </a:solidFill>
              </a:rPr>
              <a:t>mejorando</a:t>
            </a:r>
            <a:r>
              <a:rPr lang="en-US" sz="1350">
                <a:solidFill>
                  <a:schemeClr val="accent1"/>
                </a:solidFill>
              </a:rPr>
              <a:t> los </a:t>
            </a:r>
            <a:r>
              <a:rPr lang="en-US" sz="1350" err="1">
                <a:solidFill>
                  <a:schemeClr val="accent1"/>
                </a:solidFill>
              </a:rPr>
              <a:t>resultados</a:t>
            </a:r>
            <a:r>
              <a:rPr lang="en-US" sz="1350">
                <a:solidFill>
                  <a:schemeClr val="accent1"/>
                </a:solidFill>
              </a:rPr>
              <a:t> de los </a:t>
            </a:r>
            <a:r>
              <a:rPr lang="en-US" sz="1350" err="1">
                <a:solidFill>
                  <a:schemeClr val="accent1"/>
                </a:solidFill>
              </a:rPr>
              <a:t>estudiantes</a:t>
            </a:r>
            <a:r>
              <a:rPr lang="en-US" sz="1350">
                <a:solidFill>
                  <a:schemeClr val="accent1"/>
                </a:solidFill>
              </a:rPr>
              <a:t> y </a:t>
            </a:r>
            <a:r>
              <a:rPr lang="en-US" sz="1350" err="1">
                <a:solidFill>
                  <a:schemeClr val="accent1"/>
                </a:solidFill>
              </a:rPr>
              <a:t>conectando</a:t>
            </a:r>
            <a:r>
              <a:rPr lang="en-US" sz="1350">
                <a:solidFill>
                  <a:schemeClr val="accent1"/>
                </a:solidFill>
              </a:rPr>
              <a:t> el </a:t>
            </a:r>
            <a:r>
              <a:rPr lang="en-US" sz="1350" err="1">
                <a:solidFill>
                  <a:schemeClr val="accent1"/>
                </a:solidFill>
              </a:rPr>
              <a:t>aprendizaje</a:t>
            </a:r>
            <a:r>
              <a:rPr lang="en-US" sz="1350">
                <a:solidFill>
                  <a:schemeClr val="accent1"/>
                </a:solidFill>
              </a:rPr>
              <a:t> con la </a:t>
            </a:r>
            <a:r>
              <a:rPr lang="en-US" sz="1350" err="1">
                <a:solidFill>
                  <a:schemeClr val="accent1"/>
                </a:solidFill>
              </a:rPr>
              <a:t>vida</a:t>
            </a:r>
            <a:r>
              <a:rPr lang="en-US" sz="1350">
                <a:solidFill>
                  <a:schemeClr val="accent1"/>
                </a:solidFill>
              </a:rPr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A5A9150-B119-44D9-A478-B037C34AEE18}"/>
              </a:ext>
            </a:extLst>
          </p:cNvPr>
          <p:cNvGrpSpPr/>
          <p:nvPr/>
        </p:nvGrpSpPr>
        <p:grpSpPr>
          <a:xfrm>
            <a:off x="6473886" y="3379903"/>
            <a:ext cx="5628552" cy="2148322"/>
            <a:chOff x="2521058" y="2888781"/>
            <a:chExt cx="7039306" cy="2446945"/>
          </a:xfrm>
        </p:grpSpPr>
        <p:sp>
          <p:nvSpPr>
            <p:cNvPr id="26" name="Shape 318">
              <a:extLst>
                <a:ext uri="{FF2B5EF4-FFF2-40B4-BE49-F238E27FC236}">
                  <a16:creationId xmlns:a16="http://schemas.microsoft.com/office/drawing/2014/main" id="{25107822-5C44-49E3-92E2-7852D57609A2}"/>
                </a:ext>
              </a:extLst>
            </p:cNvPr>
            <p:cNvSpPr txBox="1"/>
            <p:nvPr/>
          </p:nvSpPr>
          <p:spPr>
            <a:xfrm>
              <a:off x="2661102" y="3487579"/>
              <a:ext cx="13658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 algn="ctr">
                <a:buNone/>
              </a:pPr>
              <a:r>
                <a:rPr lang="en-US" sz="1500" kern="0" err="1">
                  <a:ea typeface="+mn-lt"/>
                  <a:cs typeface="+mn-lt"/>
                  <a:sym typeface="Open Sans"/>
                </a:rPr>
                <a:t>Autodescubrimiento</a:t>
              </a:r>
              <a:endParaRPr lang="en-US" err="1"/>
            </a:p>
          </p:txBody>
        </p:sp>
        <p:sp>
          <p:nvSpPr>
            <p:cNvPr id="27" name="Shape 319">
              <a:extLst>
                <a:ext uri="{FF2B5EF4-FFF2-40B4-BE49-F238E27FC236}">
                  <a16:creationId xmlns:a16="http://schemas.microsoft.com/office/drawing/2014/main" id="{2A78053E-DCFE-4911-A42A-B36D4A4733A7}"/>
                </a:ext>
              </a:extLst>
            </p:cNvPr>
            <p:cNvSpPr txBox="1"/>
            <p:nvPr/>
          </p:nvSpPr>
          <p:spPr>
            <a:xfrm>
              <a:off x="4413913" y="3487579"/>
              <a:ext cx="14676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 algn="ctr"/>
              <a:r>
                <a:rPr lang="en-US" sz="1500" kern="0" err="1">
                  <a:ea typeface="+mn-lt"/>
                  <a:cs typeface="+mn-lt"/>
                  <a:sym typeface="Open Sans"/>
                </a:rPr>
                <a:t>Exploración</a:t>
              </a:r>
              <a:r>
                <a:rPr lang="en-US" sz="1500" kern="0">
                  <a:ea typeface="+mn-lt"/>
                  <a:cs typeface="+mn-lt"/>
                  <a:sym typeface="Open Sans"/>
                </a:rPr>
                <a:t> de </a:t>
              </a:r>
              <a:r>
                <a:rPr lang="en-US" sz="1500" kern="0" err="1">
                  <a:ea typeface="+mn-lt"/>
                  <a:cs typeface="+mn-lt"/>
                  <a:sym typeface="Open Sans"/>
                </a:rPr>
                <a:t>carrera</a:t>
              </a:r>
              <a:endParaRPr lang="en-US" err="1"/>
            </a:p>
          </p:txBody>
        </p:sp>
        <p:sp>
          <p:nvSpPr>
            <p:cNvPr id="28" name="Shape 320">
              <a:extLst>
                <a:ext uri="{FF2B5EF4-FFF2-40B4-BE49-F238E27FC236}">
                  <a16:creationId xmlns:a16="http://schemas.microsoft.com/office/drawing/2014/main" id="{C18C1A44-3653-4FB7-8C73-300506934F74}"/>
                </a:ext>
              </a:extLst>
            </p:cNvPr>
            <p:cNvSpPr txBox="1"/>
            <p:nvPr/>
          </p:nvSpPr>
          <p:spPr>
            <a:xfrm>
              <a:off x="7814460" y="3440664"/>
              <a:ext cx="17459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 algn="ctr"/>
              <a:r>
                <a:rPr lang="en-US" sz="1500" kern="0" err="1">
                  <a:ea typeface="+mn-lt"/>
                  <a:cs typeface="+mn-lt"/>
                </a:rPr>
                <a:t>Preparación</a:t>
              </a:r>
              <a:r>
                <a:rPr lang="en-US" sz="1500" kern="0">
                  <a:ea typeface="+mn-lt"/>
                  <a:cs typeface="+mn-lt"/>
                </a:rPr>
                <a:t> </a:t>
              </a:r>
              <a:r>
                <a:rPr lang="en-US" sz="1500" kern="0" err="1">
                  <a:ea typeface="+mn-lt"/>
                  <a:cs typeface="+mn-lt"/>
                </a:rPr>
                <a:t>postsecundaria</a:t>
              </a:r>
              <a:endParaRPr lang="en-US" err="1"/>
            </a:p>
          </p:txBody>
        </p:sp>
        <p:sp>
          <p:nvSpPr>
            <p:cNvPr id="29" name="Shape 321">
              <a:extLst>
                <a:ext uri="{FF2B5EF4-FFF2-40B4-BE49-F238E27FC236}">
                  <a16:creationId xmlns:a16="http://schemas.microsoft.com/office/drawing/2014/main" id="{D8580199-4AC6-41E6-A8AD-610977AF3F6A}"/>
                </a:ext>
              </a:extLst>
            </p:cNvPr>
            <p:cNvSpPr txBox="1"/>
            <p:nvPr/>
          </p:nvSpPr>
          <p:spPr>
            <a:xfrm>
              <a:off x="6139704" y="3475849"/>
              <a:ext cx="1443183" cy="107305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 algn="ctr"/>
              <a:r>
                <a:rPr lang="en-US" sz="1500" kern="0" err="1">
                  <a:ea typeface="+mn-lt"/>
                  <a:cs typeface="+mn-lt"/>
                  <a:sym typeface="Open Sans"/>
                </a:rPr>
                <a:t>Planificación</a:t>
              </a:r>
              <a:r>
                <a:rPr lang="en-US" sz="1500" kern="0">
                  <a:ea typeface="+mn-lt"/>
                  <a:cs typeface="+mn-lt"/>
                  <a:sym typeface="Open Sans"/>
                </a:rPr>
                <a:t> del </a:t>
              </a:r>
              <a:r>
                <a:rPr lang="en-US" sz="1500" kern="0" err="1">
                  <a:ea typeface="+mn-lt"/>
                  <a:cs typeface="+mn-lt"/>
                  <a:sym typeface="Open Sans"/>
                </a:rPr>
                <a:t>éxito</a:t>
              </a:r>
              <a:endParaRPr lang="en-US" err="1"/>
            </a:p>
          </p:txBody>
        </p:sp>
        <p:sp>
          <p:nvSpPr>
            <p:cNvPr id="30" name="Shape 325">
              <a:extLst>
                <a:ext uri="{FF2B5EF4-FFF2-40B4-BE49-F238E27FC236}">
                  <a16:creationId xmlns:a16="http://schemas.microsoft.com/office/drawing/2014/main" id="{CEDA3CAA-EFCC-4819-B9A1-98FB01DAE065}"/>
                </a:ext>
              </a:extLst>
            </p:cNvPr>
            <p:cNvSpPr txBox="1"/>
            <p:nvPr/>
          </p:nvSpPr>
          <p:spPr>
            <a:xfrm>
              <a:off x="2815615" y="4997519"/>
              <a:ext cx="1156787" cy="197812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 algn="ctr"/>
              <a:r>
                <a:rPr lang="en-US" sz="1350" kern="0">
                  <a:ea typeface="+mn-lt"/>
                  <a:cs typeface="+mn-lt"/>
                  <a:sym typeface="Open Sans"/>
                </a:rPr>
                <a:t>¿</a:t>
              </a:r>
              <a:r>
                <a:rPr lang="en-US" sz="1350" kern="0" err="1">
                  <a:ea typeface="+mn-lt"/>
                  <a:cs typeface="+mn-lt"/>
                  <a:sym typeface="Open Sans"/>
                </a:rPr>
                <a:t>Quién</a:t>
              </a:r>
              <a:r>
                <a:rPr lang="en-US" sz="1350" kern="0">
                  <a:ea typeface="+mn-lt"/>
                  <a:cs typeface="+mn-lt"/>
                  <a:sym typeface="Open Sans"/>
                </a:rPr>
                <a:t> soy?</a:t>
              </a:r>
              <a:endParaRPr lang="en-US">
                <a:ea typeface="+mn-lt"/>
                <a:cs typeface="+mn-lt"/>
              </a:endParaRPr>
            </a:p>
          </p:txBody>
        </p:sp>
        <p:sp>
          <p:nvSpPr>
            <p:cNvPr id="31" name="Shape 326">
              <a:extLst>
                <a:ext uri="{FF2B5EF4-FFF2-40B4-BE49-F238E27FC236}">
                  <a16:creationId xmlns:a16="http://schemas.microsoft.com/office/drawing/2014/main" id="{DD3B7421-F194-453C-9B2A-F02FB8344BEA}"/>
                </a:ext>
              </a:extLst>
            </p:cNvPr>
            <p:cNvSpPr txBox="1"/>
            <p:nvPr/>
          </p:nvSpPr>
          <p:spPr>
            <a:xfrm>
              <a:off x="4621783" y="4997519"/>
              <a:ext cx="1156787" cy="338207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 algn="ctr"/>
              <a:r>
                <a:rPr lang="en-US" sz="1350" kern="0">
                  <a:ea typeface="+mn-lt"/>
                  <a:cs typeface="+mn-lt"/>
                  <a:sym typeface="Open Sans"/>
                </a:rPr>
                <a:t>Que </a:t>
              </a:r>
              <a:r>
                <a:rPr lang="en-US" sz="1350" kern="0" err="1">
                  <a:ea typeface="+mn-lt"/>
                  <a:cs typeface="+mn-lt"/>
                  <a:sym typeface="Open Sans"/>
                </a:rPr>
                <a:t>quiero</a:t>
              </a:r>
              <a:r>
                <a:rPr lang="en-US" sz="1350" kern="0">
                  <a:ea typeface="+mn-lt"/>
                  <a:cs typeface="+mn-lt"/>
                  <a:sym typeface="Open Sans"/>
                </a:rPr>
                <a:t> ser</a:t>
              </a:r>
              <a:r>
                <a:rPr lang="en-US" sz="1350" kern="0">
                  <a:solidFill>
                    <a:srgbClr val="434343"/>
                  </a:solidFill>
                  <a:latin typeface="Open Sans"/>
                  <a:sym typeface="Open Sans"/>
                </a:rPr>
                <a:t> </a:t>
              </a:r>
              <a:endParaRPr lang="en-US"/>
            </a:p>
          </p:txBody>
        </p:sp>
        <p:sp>
          <p:nvSpPr>
            <p:cNvPr id="32" name="Shape 327">
              <a:extLst>
                <a:ext uri="{FF2B5EF4-FFF2-40B4-BE49-F238E27FC236}">
                  <a16:creationId xmlns:a16="http://schemas.microsoft.com/office/drawing/2014/main" id="{EB70525D-A5E9-42AB-B01C-04E9EECB8F2B}"/>
                </a:ext>
              </a:extLst>
            </p:cNvPr>
            <p:cNvSpPr txBox="1"/>
            <p:nvPr/>
          </p:nvSpPr>
          <p:spPr>
            <a:xfrm>
              <a:off x="6304857" y="4997519"/>
              <a:ext cx="1156787" cy="191394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 algn="ctr"/>
              <a:r>
                <a:rPr lang="en-US" sz="1350" kern="0">
                  <a:ea typeface="+mn-lt"/>
                  <a:cs typeface="+mn-lt"/>
                </a:rPr>
                <a:t>¿</a:t>
              </a:r>
              <a:r>
                <a:rPr lang="en-US" sz="1350" kern="0" err="1">
                  <a:ea typeface="+mn-lt"/>
                  <a:cs typeface="+mn-lt"/>
                </a:rPr>
                <a:t>Cómo</a:t>
              </a:r>
              <a:r>
                <a:rPr lang="en-US" sz="1350" kern="0">
                  <a:ea typeface="+mn-lt"/>
                  <a:cs typeface="+mn-lt"/>
                </a:rPr>
                <a:t> </a:t>
              </a:r>
              <a:r>
                <a:rPr lang="en-US" sz="1350" kern="0" err="1">
                  <a:ea typeface="+mn-lt"/>
                  <a:cs typeface="+mn-lt"/>
                </a:rPr>
                <a:t>llegaré</a:t>
              </a:r>
              <a:r>
                <a:rPr lang="en-US" sz="1350" kern="0">
                  <a:ea typeface="+mn-lt"/>
                  <a:cs typeface="+mn-lt"/>
                </a:rPr>
                <a:t>?</a:t>
              </a:r>
              <a:endParaRPr lang="en-US"/>
            </a:p>
          </p:txBody>
        </p:sp>
        <p:sp>
          <p:nvSpPr>
            <p:cNvPr id="49" name="Shape 328">
              <a:extLst>
                <a:ext uri="{FF2B5EF4-FFF2-40B4-BE49-F238E27FC236}">
                  <a16:creationId xmlns:a16="http://schemas.microsoft.com/office/drawing/2014/main" id="{5D252A26-D0BB-4DA5-8FF7-CB6384397116}"/>
                </a:ext>
              </a:extLst>
            </p:cNvPr>
            <p:cNvSpPr txBox="1"/>
            <p:nvPr/>
          </p:nvSpPr>
          <p:spPr>
            <a:xfrm>
              <a:off x="7726239" y="4997518"/>
              <a:ext cx="1659037" cy="226578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 algn="ctr"/>
              <a:r>
                <a:rPr lang="en-US" sz="1350" kern="0">
                  <a:ea typeface="+mn-lt"/>
                  <a:cs typeface="+mn-lt"/>
                </a:rPr>
                <a:t>¿</a:t>
              </a:r>
              <a:r>
                <a:rPr lang="en-US" sz="1350" kern="0" err="1">
                  <a:ea typeface="+mn-lt"/>
                  <a:cs typeface="+mn-lt"/>
                </a:rPr>
                <a:t>Seré</a:t>
              </a:r>
              <a:r>
                <a:rPr lang="en-US" sz="1350" kern="0">
                  <a:ea typeface="+mn-lt"/>
                  <a:cs typeface="+mn-lt"/>
                </a:rPr>
                <a:t> </a:t>
              </a:r>
              <a:r>
                <a:rPr lang="en-US" sz="1350" kern="0" err="1">
                  <a:ea typeface="+mn-lt"/>
                  <a:cs typeface="+mn-lt"/>
                </a:rPr>
                <a:t>exitoso</a:t>
              </a:r>
              <a:r>
                <a:rPr lang="en-US" sz="1350" kern="0">
                  <a:ea typeface="+mn-lt"/>
                  <a:cs typeface="+mn-lt"/>
                </a:rPr>
                <a:t>/</a:t>
              </a:r>
              <a:r>
                <a:rPr lang="en-US" sz="1350" kern="0" err="1">
                  <a:ea typeface="+mn-lt"/>
                  <a:cs typeface="+mn-lt"/>
                </a:rPr>
                <a:t>exitosa</a:t>
              </a:r>
              <a:r>
                <a:rPr lang="en-US" sz="1350" kern="0">
                  <a:ea typeface="+mn-lt"/>
                  <a:cs typeface="+mn-lt"/>
                </a:rPr>
                <a:t>?</a:t>
              </a:r>
              <a:endParaRPr lang="en-US"/>
            </a:p>
          </p:txBody>
        </p:sp>
        <p:sp>
          <p:nvSpPr>
            <p:cNvPr id="50" name="Shape 310">
              <a:extLst>
                <a:ext uri="{FF2B5EF4-FFF2-40B4-BE49-F238E27FC236}">
                  <a16:creationId xmlns:a16="http://schemas.microsoft.com/office/drawing/2014/main" id="{1156F007-0C1A-48F7-9E7F-B7E8F743A5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3638" y="2889771"/>
              <a:ext cx="1745904" cy="1833201"/>
            </a:xfrm>
            <a:prstGeom prst="arc">
              <a:avLst>
                <a:gd name="adj1" fmla="val 10801609"/>
                <a:gd name="adj2" fmla="val 0"/>
              </a:avLst>
            </a:prstGeom>
            <a:noFill/>
            <a:ln w="279400" cap="flat" cmpd="sng">
              <a:solidFill>
                <a:srgbClr val="6CCBC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" name="Shape 311">
              <a:extLst>
                <a:ext uri="{FF2B5EF4-FFF2-40B4-BE49-F238E27FC236}">
                  <a16:creationId xmlns:a16="http://schemas.microsoft.com/office/drawing/2014/main" id="{B2419149-FCB4-4D2E-879A-E8EF6E1A6FF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010300" y="2888782"/>
              <a:ext cx="1745904" cy="1745904"/>
            </a:xfrm>
            <a:prstGeom prst="arc">
              <a:avLst>
                <a:gd name="adj1" fmla="val 10801609"/>
                <a:gd name="adj2" fmla="val 0"/>
              </a:avLst>
            </a:prstGeom>
            <a:noFill/>
            <a:ln w="279400" cap="flat" cmpd="sng">
              <a:solidFill>
                <a:srgbClr val="14149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" name="Shape 313">
              <a:extLst>
                <a:ext uri="{FF2B5EF4-FFF2-40B4-BE49-F238E27FC236}">
                  <a16:creationId xmlns:a16="http://schemas.microsoft.com/office/drawing/2014/main" id="{0F56E563-79D6-43C3-B588-193C240E14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1059" y="2889771"/>
              <a:ext cx="1745904" cy="1745904"/>
            </a:xfrm>
            <a:prstGeom prst="arc">
              <a:avLst>
                <a:gd name="adj1" fmla="val 10801609"/>
                <a:gd name="adj2" fmla="val 0"/>
              </a:avLst>
            </a:prstGeom>
            <a:noFill/>
            <a:ln w="279400" cap="rnd" cmpd="sng">
              <a:solidFill>
                <a:srgbClr val="1E787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" name="Shape 312">
              <a:extLst>
                <a:ext uri="{FF2B5EF4-FFF2-40B4-BE49-F238E27FC236}">
                  <a16:creationId xmlns:a16="http://schemas.microsoft.com/office/drawing/2014/main" id="{1D578E63-E513-4B24-93B7-3C856AAF87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4399" y="2889771"/>
              <a:ext cx="1745904" cy="1745904"/>
            </a:xfrm>
            <a:prstGeom prst="arc">
              <a:avLst>
                <a:gd name="adj1" fmla="val 10801609"/>
                <a:gd name="adj2" fmla="val 0"/>
              </a:avLst>
            </a:prstGeom>
            <a:noFill/>
            <a:ln w="279400" cap="flat" cmpd="sng">
              <a:solidFill>
                <a:srgbClr val="9B004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" name="Shape 315">
              <a:extLst>
                <a:ext uri="{FF2B5EF4-FFF2-40B4-BE49-F238E27FC236}">
                  <a16:creationId xmlns:a16="http://schemas.microsoft.com/office/drawing/2014/main" id="{BE190C16-0DE0-4E56-8C8D-9242C51C8F7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64398" y="2888781"/>
              <a:ext cx="1745904" cy="1745904"/>
            </a:xfrm>
            <a:prstGeom prst="arc">
              <a:avLst>
                <a:gd name="adj1" fmla="val 10801609"/>
                <a:gd name="adj2" fmla="val 0"/>
              </a:avLst>
            </a:prstGeom>
            <a:noFill/>
            <a:ln w="279400" cap="flat" cmpd="sng">
              <a:solidFill>
                <a:srgbClr val="9B004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" name="Shape 316">
              <a:extLst>
                <a:ext uri="{FF2B5EF4-FFF2-40B4-BE49-F238E27FC236}">
                  <a16:creationId xmlns:a16="http://schemas.microsoft.com/office/drawing/2014/main" id="{54B049CC-A493-4A29-A23C-4668BFB989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0301" y="2889771"/>
              <a:ext cx="1745904" cy="1745904"/>
            </a:xfrm>
            <a:prstGeom prst="arc">
              <a:avLst>
                <a:gd name="adj1" fmla="val 10801609"/>
                <a:gd name="adj2" fmla="val 0"/>
              </a:avLst>
            </a:prstGeom>
            <a:noFill/>
            <a:ln w="279400" cap="flat" cmpd="sng">
              <a:solidFill>
                <a:srgbClr val="14149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" name="Shape 317">
              <a:extLst>
                <a:ext uri="{FF2B5EF4-FFF2-40B4-BE49-F238E27FC236}">
                  <a16:creationId xmlns:a16="http://schemas.microsoft.com/office/drawing/2014/main" id="{A90DC2BC-95AE-4865-AB71-28167FD598D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753637" y="2888782"/>
              <a:ext cx="1745904" cy="1745904"/>
            </a:xfrm>
            <a:prstGeom prst="arc">
              <a:avLst>
                <a:gd name="adj1" fmla="val 10801609"/>
                <a:gd name="adj2" fmla="val 0"/>
              </a:avLst>
            </a:prstGeom>
            <a:noFill/>
            <a:ln w="279400" cap="flat" cmpd="sng">
              <a:solidFill>
                <a:srgbClr val="6CCBC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" name="Shape 314">
              <a:extLst>
                <a:ext uri="{FF2B5EF4-FFF2-40B4-BE49-F238E27FC236}">
                  <a16:creationId xmlns:a16="http://schemas.microsoft.com/office/drawing/2014/main" id="{9E1F10D8-5664-475A-936D-44A9297BEA3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521058" y="2888782"/>
              <a:ext cx="1745904" cy="1745904"/>
            </a:xfrm>
            <a:prstGeom prst="arc">
              <a:avLst>
                <a:gd name="adj1" fmla="val 10801609"/>
                <a:gd name="adj2" fmla="val 0"/>
              </a:avLst>
            </a:prstGeom>
            <a:noFill/>
            <a:ln w="279400" cap="flat" cmpd="sng">
              <a:solidFill>
                <a:srgbClr val="1E787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95B09B-27D6-4CAF-BCB9-111CD986DC4D}"/>
              </a:ext>
            </a:extLst>
          </p:cNvPr>
          <p:cNvSpPr txBox="1"/>
          <p:nvPr/>
        </p:nvSpPr>
        <p:spPr>
          <a:xfrm>
            <a:off x="0" y="6010275"/>
            <a:ext cx="12192000" cy="369332"/>
          </a:xfrm>
          <a:prstGeom prst="rect">
            <a:avLst/>
          </a:prstGeom>
          <a:solidFill>
            <a:srgbClr val="04579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52752-0298-4667-B616-ECB79226F9BD}"/>
              </a:ext>
            </a:extLst>
          </p:cNvPr>
          <p:cNvSpPr txBox="1"/>
          <p:nvPr/>
        </p:nvSpPr>
        <p:spPr>
          <a:xfrm>
            <a:off x="6315075" y="361950"/>
            <a:ext cx="542925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rgbClr val="035942"/>
                </a:solidFill>
                <a:ea typeface="+mn-lt"/>
                <a:cs typeface="+mn-lt"/>
              </a:rPr>
              <a:t>¿</a:t>
            </a:r>
            <a:r>
              <a:rPr lang="en-US" sz="4400" b="1" err="1">
                <a:solidFill>
                  <a:srgbClr val="035942"/>
                </a:solidFill>
                <a:ea typeface="+mn-lt"/>
                <a:cs typeface="+mn-lt"/>
              </a:rPr>
              <a:t>Qué</a:t>
            </a:r>
            <a:r>
              <a:rPr lang="en-US" sz="4400" b="1">
                <a:solidFill>
                  <a:srgbClr val="035942"/>
                </a:solidFill>
                <a:ea typeface="+mn-lt"/>
                <a:cs typeface="+mn-lt"/>
              </a:rPr>
              <a:t> es Naviance?</a:t>
            </a:r>
            <a:endParaRPr lang="en-US" sz="4400" b="1">
              <a:solidFill>
                <a:srgbClr val="03594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9109632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B20E67-7528-4662-9C78-886EB807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392899"/>
            <a:ext cx="5105400" cy="667893"/>
          </a:xfrm>
        </p:spPr>
        <p:txBody>
          <a:bodyPr>
            <a:normAutofit/>
          </a:bodyPr>
          <a:lstStyle/>
          <a:p>
            <a:r>
              <a:rPr lang="en-AU" sz="2400" b="1">
                <a:solidFill>
                  <a:srgbClr val="1E787A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Self-Discovery Assessments</a:t>
            </a:r>
            <a:endParaRPr lang="en-US" sz="2400" b="1">
              <a:solidFill>
                <a:srgbClr val="1E787A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A5D8BB-A1BE-40C8-A6C1-D3A00970C3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225" y="-95250"/>
            <a:ext cx="8012113" cy="407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Endless Possibilities| </a:t>
            </a:r>
            <a:r>
              <a:rPr lang="en-US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 of Naviance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C1E8A0-D0AF-42B6-952C-73029A09A0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44867" b="33782"/>
          <a:stretch/>
        </p:blipFill>
        <p:spPr>
          <a:xfrm>
            <a:off x="11014745" y="6468876"/>
            <a:ext cx="987452" cy="2754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F87BD85-42F7-7E49-9F6E-0E7B7B5F180A}"/>
              </a:ext>
            </a:extLst>
          </p:cNvPr>
          <p:cNvGrpSpPr/>
          <p:nvPr/>
        </p:nvGrpSpPr>
        <p:grpSpPr>
          <a:xfrm>
            <a:off x="-67808" y="2707954"/>
            <a:ext cx="6805006" cy="2768101"/>
            <a:chOff x="643080" y="2783032"/>
            <a:chExt cx="10328691" cy="2947012"/>
          </a:xfrm>
        </p:grpSpPr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id="{945CE8EF-D14C-B948-AB02-CE5B43C7987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68888096"/>
                </p:ext>
              </p:extLst>
            </p:nvPr>
          </p:nvGraphicFramePr>
          <p:xfrm>
            <a:off x="643080" y="2783032"/>
            <a:ext cx="3748809" cy="28834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13BFB2-D3B0-0B4B-AA71-691D0883F5EC}"/>
                </a:ext>
              </a:extLst>
            </p:cNvPr>
            <p:cNvSpPr/>
            <p:nvPr/>
          </p:nvSpPr>
          <p:spPr>
            <a:xfrm>
              <a:off x="3580386" y="3629010"/>
              <a:ext cx="6073711" cy="425970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158750" lvl="0">
                <a:buSzPts val="1100"/>
                <a:defRPr/>
              </a:pPr>
              <a:r>
                <a: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/>
                </a:rPr>
                <a:t>their interests to careers</a:t>
              </a:r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87D136-76A8-824C-90B4-8C13D868F067}"/>
                </a:ext>
              </a:extLst>
            </p:cNvPr>
            <p:cNvSpPr/>
            <p:nvPr/>
          </p:nvSpPr>
          <p:spPr>
            <a:xfrm>
              <a:off x="3921426" y="2847913"/>
              <a:ext cx="6073711" cy="425970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158750" lvl="0">
                <a:buSzPts val="1100"/>
                <a:defRPr/>
              </a:pPr>
              <a:r>
                <a: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/>
                </a:rPr>
                <a:t>their unique strengths</a:t>
              </a:r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7128FB-5E38-6446-82DE-A0C8B004A00E}"/>
                </a:ext>
              </a:extLst>
            </p:cNvPr>
            <p:cNvSpPr/>
            <p:nvPr/>
          </p:nvSpPr>
          <p:spPr>
            <a:xfrm>
              <a:off x="3600826" y="4286464"/>
              <a:ext cx="7370945" cy="425970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158750" lvl="0">
                <a:buSzPts val="1100"/>
                <a:defRPr/>
              </a:pPr>
              <a:r>
                <a: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/>
                </a:rPr>
                <a:t>for their current and future goals</a:t>
              </a:r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D941C6-1CE0-7346-BF51-9DE18C146AE9}"/>
                </a:ext>
              </a:extLst>
            </p:cNvPr>
            <p:cNvSpPr/>
            <p:nvPr/>
          </p:nvSpPr>
          <p:spPr>
            <a:xfrm>
              <a:off x="3529949" y="4910871"/>
              <a:ext cx="7279058" cy="819173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158750">
                <a:buSzPts val="1100"/>
                <a:defRPr/>
              </a:pPr>
              <a:r>
                <a: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/>
                </a:rPr>
                <a:t>self-knowledge and personal motivation</a:t>
              </a:r>
              <a:r>
                <a:rPr 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/>
                </a:rPr>
                <a:t> </a:t>
              </a:r>
              <a:endPara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82CFFEC-EC3B-8F48-B8D7-7210AEC03CCD}"/>
              </a:ext>
            </a:extLst>
          </p:cNvPr>
          <p:cNvSpPr/>
          <p:nvPr/>
        </p:nvSpPr>
        <p:spPr>
          <a:xfrm>
            <a:off x="93618" y="1143424"/>
            <a:ext cx="5652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lvl="0">
              <a:buSzPts val="1100"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Open Sans" charset="0"/>
              </a:rPr>
              <a:t>Students will complete self-discovery assessments in Naviance Student. Naviance Student assessments help students to: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007621B-BDBA-43D3-A43B-0DCAC2285465}"/>
              </a:ext>
            </a:extLst>
          </p:cNvPr>
          <p:cNvGrpSpPr/>
          <p:nvPr/>
        </p:nvGrpSpPr>
        <p:grpSpPr>
          <a:xfrm>
            <a:off x="6100273" y="2604981"/>
            <a:ext cx="6218059" cy="2747734"/>
            <a:chOff x="643080" y="2783032"/>
            <a:chExt cx="10700830" cy="2925329"/>
          </a:xfrm>
        </p:grpSpPr>
        <p:graphicFrame>
          <p:nvGraphicFramePr>
            <p:cNvPr id="68" name="Diagram 67">
              <a:extLst>
                <a:ext uri="{FF2B5EF4-FFF2-40B4-BE49-F238E27FC236}">
                  <a16:creationId xmlns:a16="http://schemas.microsoft.com/office/drawing/2014/main" id="{F2EF1DC0-D40B-43B2-9598-E27DA6510D7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68888096"/>
                </p:ext>
              </p:extLst>
            </p:nvPr>
          </p:nvGraphicFramePr>
          <p:xfrm>
            <a:off x="643080" y="2783032"/>
            <a:ext cx="3748809" cy="28834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E396422-F14F-4A71-ACB0-63BA84B48E12}"/>
                </a:ext>
              </a:extLst>
            </p:cNvPr>
            <p:cNvSpPr/>
            <p:nvPr/>
          </p:nvSpPr>
          <p:spPr>
            <a:xfrm>
              <a:off x="3580386" y="3629010"/>
              <a:ext cx="6073711" cy="425970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158750">
                <a:defRPr/>
              </a:pPr>
              <a:r>
                <a:rPr lang="en-US" sz="2000">
                  <a:ea typeface="+mn-lt"/>
                  <a:cs typeface="+mn-lt"/>
                </a:rPr>
                <a:t>sus </a:t>
              </a:r>
              <a:r>
                <a:rPr lang="en-US" sz="2000" err="1">
                  <a:ea typeface="+mn-lt"/>
                  <a:cs typeface="+mn-lt"/>
                </a:rPr>
                <a:t>intereses</a:t>
              </a:r>
              <a:r>
                <a:rPr lang="en-US" sz="2000">
                  <a:ea typeface="+mn-lt"/>
                  <a:cs typeface="+mn-lt"/>
                </a:rPr>
                <a:t> a las </a:t>
              </a:r>
              <a:r>
                <a:rPr lang="en-US" sz="2000" err="1">
                  <a:ea typeface="+mn-lt"/>
                  <a:cs typeface="+mn-lt"/>
                </a:rPr>
                <a:t>carreras</a:t>
              </a:r>
              <a:endParaRPr lang="en-US" sz="2000" err="1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542B860-AA69-46EB-A751-312175124C5F}"/>
                </a:ext>
              </a:extLst>
            </p:cNvPr>
            <p:cNvSpPr/>
            <p:nvPr/>
          </p:nvSpPr>
          <p:spPr>
            <a:xfrm>
              <a:off x="3730562" y="2891764"/>
              <a:ext cx="4698331" cy="425970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158750">
                <a:defRPr/>
              </a:pPr>
              <a:r>
                <a:rPr lang="en-US" sz="2000">
                  <a:ea typeface="+mn-lt"/>
                  <a:cs typeface="+mn-lt"/>
                </a:rPr>
                <a:t>sus </a:t>
              </a:r>
              <a:r>
                <a:rPr lang="en-US" sz="2000" err="1">
                  <a:ea typeface="+mn-lt"/>
                  <a:cs typeface="+mn-lt"/>
                </a:rPr>
                <a:t>fortalezas</a:t>
              </a:r>
              <a:r>
                <a:rPr lang="en-US" sz="2000">
                  <a:ea typeface="+mn-lt"/>
                  <a:cs typeface="+mn-lt"/>
                </a:rPr>
                <a:t> </a:t>
              </a:r>
              <a:r>
                <a:rPr lang="en-US" sz="2000" err="1">
                  <a:ea typeface="+mn-lt"/>
                  <a:cs typeface="+mn-lt"/>
                </a:rPr>
                <a:t>únicas</a:t>
              </a:r>
              <a:endParaRPr lang="en-US" sz="2000" err="1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F08B18A-3372-4B5C-A121-767D636E7648}"/>
                </a:ext>
              </a:extLst>
            </p:cNvPr>
            <p:cNvSpPr/>
            <p:nvPr/>
          </p:nvSpPr>
          <p:spPr>
            <a:xfrm>
              <a:off x="3972965" y="4264538"/>
              <a:ext cx="7370945" cy="425970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158750">
                <a:defRPr/>
              </a:pPr>
              <a:r>
                <a:rPr lang="en-US" sz="2000">
                  <a:ea typeface="+mn-lt"/>
                  <a:cs typeface="+mn-lt"/>
                </a:rPr>
                <a:t>para sus </a:t>
              </a:r>
              <a:r>
                <a:rPr lang="en-US" sz="2000" err="1">
                  <a:ea typeface="+mn-lt"/>
                  <a:cs typeface="+mn-lt"/>
                </a:rPr>
                <a:t>metas</a:t>
              </a:r>
              <a:r>
                <a:rPr lang="en-US" sz="2000">
                  <a:ea typeface="+mn-lt"/>
                  <a:cs typeface="+mn-lt"/>
                </a:rPr>
                <a:t> </a:t>
              </a:r>
              <a:r>
                <a:rPr lang="en-US" sz="2000" err="1">
                  <a:ea typeface="+mn-lt"/>
                  <a:cs typeface="+mn-lt"/>
                </a:rPr>
                <a:t>actuales</a:t>
              </a:r>
              <a:r>
                <a:rPr lang="en-US" sz="2000">
                  <a:ea typeface="+mn-lt"/>
                  <a:cs typeface="+mn-lt"/>
                </a:rPr>
                <a:t> y </a:t>
              </a:r>
              <a:r>
                <a:rPr lang="en-US" sz="2000" err="1">
                  <a:ea typeface="+mn-lt"/>
                  <a:cs typeface="+mn-lt"/>
                </a:rPr>
                <a:t>futuras</a:t>
              </a:r>
              <a:endParaRPr lang="en-US" sz="2000" err="1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ADA6386-AF40-4354-94AF-A67A3AD63041}"/>
                </a:ext>
              </a:extLst>
            </p:cNvPr>
            <p:cNvSpPr/>
            <p:nvPr/>
          </p:nvSpPr>
          <p:spPr>
            <a:xfrm>
              <a:off x="4097018" y="4954722"/>
              <a:ext cx="6356930" cy="753639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158750">
                <a:defRPr/>
              </a:pPr>
              <a:r>
                <a:rPr lang="en-US" sz="2000" err="1">
                  <a:ea typeface="+mn-lt"/>
                  <a:cs typeface="+mn-lt"/>
                </a:rPr>
                <a:t>autoconocimiento</a:t>
              </a:r>
              <a:r>
                <a:rPr lang="en-US" sz="2000">
                  <a:ea typeface="+mn-lt"/>
                  <a:cs typeface="+mn-lt"/>
                </a:rPr>
                <a:t> y </a:t>
              </a:r>
              <a:r>
                <a:rPr lang="en-US" sz="2000" err="1">
                  <a:ea typeface="+mn-lt"/>
                  <a:cs typeface="+mn-lt"/>
                </a:rPr>
                <a:t>motivación</a:t>
              </a:r>
              <a:r>
                <a:rPr lang="en-US" sz="2000">
                  <a:ea typeface="+mn-lt"/>
                  <a:cs typeface="+mn-lt"/>
                </a:rPr>
                <a:t> personal</a:t>
              </a:r>
              <a:endParaRPr lang="en-US" sz="2000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5AA8AF1E-C2BA-4977-A236-4C7B8ECCF9A0}"/>
              </a:ext>
            </a:extLst>
          </p:cNvPr>
          <p:cNvSpPr txBox="1"/>
          <p:nvPr/>
        </p:nvSpPr>
        <p:spPr>
          <a:xfrm>
            <a:off x="5867400" y="1140941"/>
            <a:ext cx="6421393" cy="924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Open"/>
              </a:rPr>
              <a:t>Los </a:t>
            </a:r>
            <a:r>
              <a:rPr lang="en-US" err="1">
                <a:latin typeface="Open"/>
              </a:rPr>
              <a:t>estudiantes</a:t>
            </a:r>
            <a:r>
              <a:rPr lang="en-US">
                <a:latin typeface="Open"/>
              </a:rPr>
              <a:t> </a:t>
            </a:r>
            <a:r>
              <a:rPr lang="en-US" err="1">
                <a:latin typeface="Open"/>
              </a:rPr>
              <a:t>completarán</a:t>
            </a:r>
            <a:r>
              <a:rPr lang="en-US">
                <a:latin typeface="Open"/>
              </a:rPr>
              <a:t> </a:t>
            </a:r>
            <a:r>
              <a:rPr lang="en-US" err="1">
                <a:latin typeface="Open"/>
              </a:rPr>
              <a:t>evaluaciones</a:t>
            </a:r>
            <a:r>
              <a:rPr lang="en-US">
                <a:latin typeface="Open"/>
              </a:rPr>
              <a:t> de </a:t>
            </a:r>
            <a:r>
              <a:rPr lang="en-US" err="1">
                <a:latin typeface="Open"/>
              </a:rPr>
              <a:t>autodescubrimiento</a:t>
            </a:r>
            <a:r>
              <a:rPr lang="en-US">
                <a:latin typeface="Open"/>
              </a:rPr>
              <a:t> en Naviance Student. Las </a:t>
            </a:r>
            <a:r>
              <a:rPr lang="en-US" err="1">
                <a:latin typeface="Open"/>
              </a:rPr>
              <a:t>evaluaciones</a:t>
            </a:r>
            <a:r>
              <a:rPr lang="en-US">
                <a:latin typeface="Open"/>
              </a:rPr>
              <a:t> de Naviance Student </a:t>
            </a:r>
            <a:r>
              <a:rPr lang="en-US" err="1">
                <a:latin typeface="Open"/>
              </a:rPr>
              <a:t>ayudan</a:t>
            </a:r>
            <a:r>
              <a:rPr lang="en-US">
                <a:latin typeface="Open"/>
              </a:rPr>
              <a:t> a los </a:t>
            </a:r>
            <a:r>
              <a:rPr lang="en-US" err="1">
                <a:latin typeface="Open"/>
              </a:rPr>
              <a:t>estudiantes</a:t>
            </a:r>
            <a:r>
              <a:rPr lang="en-US">
                <a:latin typeface="Open"/>
              </a:rPr>
              <a:t> a: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9CB610-260A-4396-8C5B-821995A93E44}"/>
              </a:ext>
            </a:extLst>
          </p:cNvPr>
          <p:cNvSpPr txBox="1"/>
          <p:nvPr/>
        </p:nvSpPr>
        <p:spPr>
          <a:xfrm>
            <a:off x="0" y="5943600"/>
            <a:ext cx="12192000" cy="369332"/>
          </a:xfrm>
          <a:prstGeom prst="rect">
            <a:avLst/>
          </a:prstGeom>
          <a:solidFill>
            <a:srgbClr val="04579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E7002A-A31D-4CC3-976C-BECC130A93C4}"/>
              </a:ext>
            </a:extLst>
          </p:cNvPr>
          <p:cNvSpPr txBox="1"/>
          <p:nvPr/>
        </p:nvSpPr>
        <p:spPr>
          <a:xfrm>
            <a:off x="5867400" y="476250"/>
            <a:ext cx="531495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err="1">
                <a:solidFill>
                  <a:srgbClr val="035942"/>
                </a:solidFill>
                <a:ea typeface="+mn-lt"/>
                <a:cs typeface="+mn-lt"/>
              </a:rPr>
              <a:t>Evaluaciones</a:t>
            </a:r>
            <a:r>
              <a:rPr lang="en-US" sz="2400" b="1">
                <a:solidFill>
                  <a:srgbClr val="035942"/>
                </a:solidFill>
                <a:ea typeface="+mn-lt"/>
                <a:cs typeface="+mn-lt"/>
              </a:rPr>
              <a:t> de </a:t>
            </a:r>
            <a:r>
              <a:rPr lang="en-US" sz="2400" b="1" err="1">
                <a:solidFill>
                  <a:srgbClr val="035942"/>
                </a:solidFill>
                <a:ea typeface="+mn-lt"/>
                <a:cs typeface="+mn-lt"/>
              </a:rPr>
              <a:t>autodescubrimiento</a:t>
            </a:r>
            <a:endParaRPr lang="en-US" sz="2400" b="1" err="1">
              <a:solidFill>
                <a:srgbClr val="0359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39462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0178FF-E7A1-44A5-B2A9-3291C2C96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Present Assignment      </a:t>
            </a:r>
            <a:r>
              <a:rPr lang="en-US" err="1">
                <a:ea typeface="+mj-lt"/>
                <a:cs typeface="+mj-lt"/>
              </a:rPr>
              <a:t>Asignación</a:t>
            </a:r>
            <a:r>
              <a:rPr lang="en-US">
                <a:ea typeface="+mj-lt"/>
                <a:cs typeface="+mj-lt"/>
              </a:rPr>
              <a:t> actual</a:t>
            </a:r>
            <a:endParaRPr lang="en-US">
              <a:cs typeface="Calibri Ligh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44F6E6-6865-4E97-847D-8DCB0F172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76309"/>
            <a:ext cx="5157787" cy="628766"/>
          </a:xfrm>
        </p:spPr>
        <p:txBody>
          <a:bodyPr/>
          <a:lstStyle/>
          <a:p>
            <a:r>
              <a:rPr lang="en-US">
                <a:cs typeface="Calibri"/>
              </a:rPr>
              <a:t>4-Year High School Planning</a:t>
            </a:r>
          </a:p>
          <a:p>
            <a:endParaRPr lang="en-US">
              <a:cs typeface="Calibri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FC58A2-50D7-46DF-9D9D-0E33B0F19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48" y="2142660"/>
            <a:ext cx="5891908" cy="45116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>
                <a:ea typeface="+mn-lt"/>
                <a:cs typeface="+mn-lt"/>
              </a:rPr>
              <a:t>Students learn the importance of 4-year planning as it relates to Graduation Requirements &amp; being a TN Ready Graduate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>
              <a:ea typeface="+mn-lt"/>
              <a:cs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>
                <a:ea typeface="+mn-lt"/>
                <a:cs typeface="+mn-lt"/>
              </a:rPr>
              <a:t>Students will create their 4-year plan in Naviance platform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>
              <a:ea typeface="+mn-lt"/>
              <a:cs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>
                <a:ea typeface="+mn-lt"/>
                <a:cs typeface="+mn-lt"/>
              </a:rPr>
              <a:t>Students will have their parents/guardian to sign-off on their plan and submit plan for approval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>
              <a:cs typeface="Calibri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>
              <a:cs typeface="Calibri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515D54-A65B-42FF-BAB1-DCDBDCC25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1298" y="1318748"/>
            <a:ext cx="6270431" cy="730986"/>
          </a:xfrm>
        </p:spPr>
        <p:txBody>
          <a:bodyPr/>
          <a:lstStyle/>
          <a:p>
            <a:r>
              <a:rPr lang="en-US" err="1">
                <a:ea typeface="+mn-lt"/>
                <a:cs typeface="+mn-lt"/>
              </a:rPr>
              <a:t>Planificación</a:t>
            </a:r>
            <a:r>
              <a:rPr lang="en-US">
                <a:ea typeface="+mn-lt"/>
                <a:cs typeface="+mn-lt"/>
              </a:rPr>
              <a:t> de la </a:t>
            </a:r>
            <a:r>
              <a:rPr lang="en-US" err="1">
                <a:ea typeface="+mn-lt"/>
                <a:cs typeface="+mn-lt"/>
              </a:rPr>
              <a:t>escuela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secundaria</a:t>
            </a:r>
            <a:r>
              <a:rPr lang="en-US">
                <a:ea typeface="+mn-lt"/>
                <a:cs typeface="+mn-lt"/>
              </a:rPr>
              <a:t> de 4 </a:t>
            </a:r>
            <a:r>
              <a:rPr lang="en-US" err="1">
                <a:ea typeface="+mn-lt"/>
                <a:cs typeface="+mn-lt"/>
              </a:rPr>
              <a:t>años</a:t>
            </a:r>
            <a:endParaRPr lang="en-US" err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7CCBFD-5573-4E27-98D0-CCC43D7223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02945" y="2189124"/>
            <a:ext cx="5836928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Los </a:t>
            </a:r>
            <a:r>
              <a:rPr lang="en-US" sz="2000" err="1">
                <a:ea typeface="+mn-lt"/>
                <a:cs typeface="+mn-lt"/>
              </a:rPr>
              <a:t>estudiantes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aprenden</a:t>
            </a:r>
            <a:r>
              <a:rPr lang="en-US" sz="2000">
                <a:ea typeface="+mn-lt"/>
                <a:cs typeface="+mn-lt"/>
              </a:rPr>
              <a:t> la </a:t>
            </a:r>
            <a:r>
              <a:rPr lang="en-US" sz="2000" err="1">
                <a:ea typeface="+mn-lt"/>
                <a:cs typeface="+mn-lt"/>
              </a:rPr>
              <a:t>importancia</a:t>
            </a:r>
            <a:r>
              <a:rPr lang="en-US" sz="2000">
                <a:ea typeface="+mn-lt"/>
                <a:cs typeface="+mn-lt"/>
              </a:rPr>
              <a:t> de la </a:t>
            </a:r>
            <a:r>
              <a:rPr lang="en-US" sz="2000" err="1">
                <a:ea typeface="+mn-lt"/>
                <a:cs typeface="+mn-lt"/>
              </a:rPr>
              <a:t>planificación</a:t>
            </a:r>
            <a:r>
              <a:rPr lang="en-US" sz="2000">
                <a:ea typeface="+mn-lt"/>
                <a:cs typeface="+mn-lt"/>
              </a:rPr>
              <a:t> de 4 </a:t>
            </a:r>
            <a:r>
              <a:rPr lang="en-US" sz="2000" err="1">
                <a:ea typeface="+mn-lt"/>
                <a:cs typeface="+mn-lt"/>
              </a:rPr>
              <a:t>años</a:t>
            </a:r>
            <a:r>
              <a:rPr lang="en-US" sz="2000">
                <a:ea typeface="+mn-lt"/>
                <a:cs typeface="+mn-lt"/>
              </a:rPr>
              <a:t> en lo que </a:t>
            </a:r>
            <a:r>
              <a:rPr lang="en-US" sz="2000" err="1">
                <a:ea typeface="+mn-lt"/>
                <a:cs typeface="+mn-lt"/>
              </a:rPr>
              <a:t>respecta</a:t>
            </a:r>
            <a:r>
              <a:rPr lang="en-US" sz="2000">
                <a:ea typeface="+mn-lt"/>
                <a:cs typeface="+mn-lt"/>
              </a:rPr>
              <a:t> a los </a:t>
            </a:r>
            <a:r>
              <a:rPr lang="en-US" sz="2000" err="1">
                <a:ea typeface="+mn-lt"/>
                <a:cs typeface="+mn-lt"/>
              </a:rPr>
              <a:t>requisitos</a:t>
            </a:r>
            <a:r>
              <a:rPr lang="en-US" sz="200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graduación</a:t>
            </a:r>
            <a:r>
              <a:rPr lang="en-US" sz="2000">
                <a:ea typeface="+mn-lt"/>
                <a:cs typeface="+mn-lt"/>
              </a:rPr>
              <a:t> y a ser un </a:t>
            </a:r>
            <a:r>
              <a:rPr lang="en-US" sz="2000" err="1">
                <a:ea typeface="+mn-lt"/>
                <a:cs typeface="+mn-lt"/>
              </a:rPr>
              <a:t>graduado</a:t>
            </a:r>
            <a:r>
              <a:rPr lang="en-US" sz="2000">
                <a:ea typeface="+mn-lt"/>
                <a:cs typeface="+mn-lt"/>
              </a:rPr>
              <a:t> de TN Ready</a:t>
            </a:r>
            <a:endParaRPr lang="en-US" sz="2000">
              <a:cs typeface="Calibri" panose="020F0502020204030204"/>
            </a:endParaRPr>
          </a:p>
          <a:p>
            <a:r>
              <a:rPr lang="en-US" sz="2000">
                <a:ea typeface="+mn-lt"/>
                <a:cs typeface="+mn-lt"/>
              </a:rPr>
              <a:t>Los </a:t>
            </a:r>
            <a:r>
              <a:rPr lang="en-US" sz="2000" err="1">
                <a:ea typeface="+mn-lt"/>
                <a:cs typeface="+mn-lt"/>
              </a:rPr>
              <a:t>estudiantes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crearán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su</a:t>
            </a:r>
            <a:r>
              <a:rPr lang="en-US" sz="2000">
                <a:ea typeface="+mn-lt"/>
                <a:cs typeface="+mn-lt"/>
              </a:rPr>
              <a:t> plan de 4 </a:t>
            </a:r>
            <a:r>
              <a:rPr lang="en-US" sz="2000" err="1">
                <a:ea typeface="+mn-lt"/>
                <a:cs typeface="+mn-lt"/>
              </a:rPr>
              <a:t>años</a:t>
            </a:r>
            <a:r>
              <a:rPr lang="en-US" sz="2000">
                <a:ea typeface="+mn-lt"/>
                <a:cs typeface="+mn-lt"/>
              </a:rPr>
              <a:t> en la </a:t>
            </a:r>
            <a:r>
              <a:rPr lang="en-US" sz="2000" err="1">
                <a:ea typeface="+mn-lt"/>
                <a:cs typeface="+mn-lt"/>
              </a:rPr>
              <a:t>plataforma</a:t>
            </a:r>
            <a:r>
              <a:rPr lang="en-US" sz="2000">
                <a:ea typeface="+mn-lt"/>
                <a:cs typeface="+mn-lt"/>
              </a:rPr>
              <a:t> Naviance</a:t>
            </a:r>
            <a:endParaRPr lang="en-US" sz="2000">
              <a:cs typeface="Calibri"/>
            </a:endParaRPr>
          </a:p>
          <a:p>
            <a:pPr marL="0" indent="0">
              <a:buNone/>
            </a:pPr>
            <a:endParaRPr lang="en-US" sz="2000">
              <a:ea typeface="+mn-lt"/>
              <a:cs typeface="+mn-lt"/>
            </a:endParaRPr>
          </a:p>
          <a:p>
            <a:r>
              <a:rPr lang="en-US" sz="2000">
                <a:ea typeface="+mn-lt"/>
                <a:cs typeface="+mn-lt"/>
              </a:rPr>
              <a:t>Los </a:t>
            </a:r>
            <a:r>
              <a:rPr lang="en-US" sz="2000" err="1">
                <a:ea typeface="+mn-lt"/>
                <a:cs typeface="+mn-lt"/>
              </a:rPr>
              <a:t>estudiantes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harán</a:t>
            </a:r>
            <a:r>
              <a:rPr lang="en-US" sz="2000">
                <a:ea typeface="+mn-lt"/>
                <a:cs typeface="+mn-lt"/>
              </a:rPr>
              <a:t> que sus padres / </a:t>
            </a:r>
            <a:r>
              <a:rPr lang="en-US" sz="2000" err="1">
                <a:ea typeface="+mn-lt"/>
                <a:cs typeface="+mn-lt"/>
              </a:rPr>
              <a:t>tutores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firmen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su</a:t>
            </a:r>
            <a:r>
              <a:rPr lang="en-US" sz="2000">
                <a:ea typeface="+mn-lt"/>
                <a:cs typeface="+mn-lt"/>
              </a:rPr>
              <a:t> plan y </a:t>
            </a:r>
            <a:r>
              <a:rPr lang="en-US" sz="2000" err="1">
                <a:ea typeface="+mn-lt"/>
                <a:cs typeface="+mn-lt"/>
              </a:rPr>
              <a:t>presenten</a:t>
            </a:r>
            <a:r>
              <a:rPr lang="en-US" sz="2000">
                <a:ea typeface="+mn-lt"/>
                <a:cs typeface="+mn-lt"/>
              </a:rPr>
              <a:t> el plan para </a:t>
            </a:r>
            <a:r>
              <a:rPr lang="en-US" sz="2000" err="1">
                <a:ea typeface="+mn-lt"/>
                <a:cs typeface="+mn-lt"/>
              </a:rPr>
              <a:t>su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aprobación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5B0B62-4AE8-40A3-B50C-BBA11D217DB5}"/>
              </a:ext>
            </a:extLst>
          </p:cNvPr>
          <p:cNvSpPr txBox="1"/>
          <p:nvPr/>
        </p:nvSpPr>
        <p:spPr>
          <a:xfrm>
            <a:off x="0" y="6010275"/>
            <a:ext cx="12192000" cy="369332"/>
          </a:xfrm>
          <a:prstGeom prst="rect">
            <a:avLst/>
          </a:prstGeom>
          <a:solidFill>
            <a:srgbClr val="04579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0006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3ED4F4-97D4-B449-99F8-982B7A139F10}"/>
              </a:ext>
            </a:extLst>
          </p:cNvPr>
          <p:cNvSpPr txBox="1"/>
          <p:nvPr/>
        </p:nvSpPr>
        <p:spPr>
          <a:xfrm>
            <a:off x="1692875" y="255672"/>
            <a:ext cx="9106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600" b="1">
                <a:solidFill>
                  <a:srgbClr val="FFC000"/>
                </a:solidFill>
                <a:latin typeface="Century Gothic" panose="020B0502020202020204" pitchFamily="34" charset="0"/>
              </a:rPr>
              <a:t>School Communications Update</a:t>
            </a:r>
            <a:endParaRPr lang="en-US" sz="3600" b="1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079827" y="2404100"/>
            <a:ext cx="10055655" cy="3145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>
              <a:solidFill>
                <a:srgbClr val="FF0000"/>
              </a:solidFill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7EAA0-5ABE-E247-AE17-045CE266572C}"/>
              </a:ext>
            </a:extLst>
          </p:cNvPr>
          <p:cNvSpPr txBox="1"/>
          <p:nvPr/>
        </p:nvSpPr>
        <p:spPr>
          <a:xfrm>
            <a:off x="729343" y="1801014"/>
            <a:ext cx="10711543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Robo Calls : Phone, Email or Text message ( English &amp; Spanish) </a:t>
            </a:r>
            <a:endParaRPr lang="en-US" sz="4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>
                <a:cs typeface="Calibri"/>
              </a:rPr>
              <a:t>Flyers</a:t>
            </a:r>
          </a:p>
          <a:p>
            <a:endParaRPr lang="en-US" sz="48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38529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7B7C1-0E08-4FEB-9FA2-3EBC8082A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57"/>
            <a:ext cx="12192000" cy="68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868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C58CEA-A0A9-41E7-AA7F-61F5A9707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2" y="0"/>
            <a:ext cx="12129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93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43CC2F-4AA8-42C9-B4A7-548EF578B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8" y="0"/>
            <a:ext cx="12025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08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76D80E-13A2-45EC-AFA1-D00B7EE50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11"/>
            <a:ext cx="12192000" cy="683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215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Century Gothic" panose="020B0502020202020204" pitchFamily="34" charset="0"/>
              </a:rPr>
              <a:t>Upcoming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Math and Science Night 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/>
              </a:rPr>
              <a:t>December 16</a:t>
            </a:r>
            <a:r>
              <a:rPr lang="en-US" sz="2400" baseline="30000" dirty="0">
                <a:latin typeface="Century Gothic"/>
              </a:rPr>
              <a:t>th </a:t>
            </a:r>
            <a:r>
              <a:rPr lang="en-US" sz="2400" dirty="0">
                <a:latin typeface="Century Gothic"/>
              </a:rPr>
              <a:t>2021 at 5pm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" b="13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15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235302C6-4730-4406-868E-805386C33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09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614" y="3289202"/>
            <a:ext cx="4087306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Turkey Giveaway can be picked up at the school tomorrow!!!!!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Please have your Turkey Ticket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43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8329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61F05D3-A5A1-E348-A93F-263EB71A8C29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i="1">
                <a:latin typeface="+mj-lt"/>
                <a:ea typeface="+mj-ea"/>
                <a:cs typeface="+mj-cs"/>
              </a:rPr>
              <a:t>Treadwell Middle</a:t>
            </a:r>
            <a:br>
              <a:rPr lang="en-US" sz="3400">
                <a:latin typeface="+mj-lt"/>
                <a:ea typeface="+mj-ea"/>
                <a:cs typeface="+mj-cs"/>
              </a:rPr>
            </a:br>
            <a:r>
              <a:rPr lang="en-US" sz="3400" b="1">
                <a:latin typeface="+mj-lt"/>
                <a:ea typeface="+mj-ea"/>
                <a:cs typeface="+mj-cs"/>
              </a:rPr>
              <a:t>ON BEHALF OF OUR ILLUSTRIOUS PRINCIPAL  FAULKNER ,</a:t>
            </a:r>
            <a:endParaRPr lang="en-US" sz="340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>
                <a:latin typeface="+mj-lt"/>
                <a:ea typeface="+mj-ea"/>
                <a:cs typeface="+mj-cs"/>
              </a:rPr>
              <a:t>THANK YOU!!!!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D9913CA8-77F0-4500-BE64-43810F1BAB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082" r="-2" b="400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8069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7E3F5FE-C348-4705-9331-F3218A087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cs typeface="Calibri Light"/>
              </a:rPr>
              <a:t>Contact Info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3" descr="Text&#10;&#10;Description automatically generated">
            <a:extLst>
              <a:ext uri="{FF2B5EF4-FFF2-40B4-BE49-F238E27FC236}">
                <a16:creationId xmlns:a16="http://schemas.microsoft.com/office/drawing/2014/main" id="{B5A9D1F3-269C-4B4A-9132-DE72B3F4B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55" y="1629089"/>
            <a:ext cx="3439019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0FDE8-5D13-47A6-8668-EFA1E5DF1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cs typeface="Calibri"/>
              </a:rPr>
              <a:t> Phone: 901.416.6100</a:t>
            </a:r>
          </a:p>
          <a:p>
            <a:r>
              <a:rPr lang="en-US" sz="2000" dirty="0">
                <a:solidFill>
                  <a:srgbClr val="000000"/>
                </a:solidFill>
                <a:cs typeface="Calibri"/>
              </a:rPr>
              <a:t>PLC Coach, Chachauna Williams </a:t>
            </a:r>
            <a:r>
              <a:rPr lang="en-US" sz="2000" dirty="0">
                <a:solidFill>
                  <a:srgbClr val="000000"/>
                </a:solidFill>
                <a:cs typeface="Calibri"/>
                <a:hlinkClick r:id="rId4"/>
              </a:rPr>
              <a:t>williamscn@scsk12.org</a:t>
            </a:r>
            <a:endParaRPr lang="en-US" sz="2000" dirty="0">
              <a:solidFill>
                <a:srgbClr val="000000"/>
              </a:solidFill>
              <a:cs typeface="Calibri"/>
            </a:endParaRPr>
          </a:p>
          <a:p>
            <a:r>
              <a:rPr lang="en-US" sz="2000" dirty="0">
                <a:solidFill>
                  <a:srgbClr val="000000"/>
                </a:solidFill>
                <a:cs typeface="Calibri"/>
              </a:rPr>
              <a:t>Instructional Facilitator, Janet Rutherford</a:t>
            </a:r>
          </a:p>
          <a:p>
            <a:r>
              <a:rPr lang="en-US" sz="2000" dirty="0">
                <a:solidFill>
                  <a:srgbClr val="000000"/>
                </a:solidFill>
                <a:cs typeface="Calibri"/>
                <a:hlinkClick r:id="rId5"/>
              </a:rPr>
              <a:t>rutherfordr@scsk12.org</a:t>
            </a:r>
            <a:endParaRPr lang="en-US" sz="2000" dirty="0">
              <a:solidFill>
                <a:srgbClr val="000000"/>
              </a:solidFill>
              <a:cs typeface="Calibri"/>
            </a:endParaRPr>
          </a:p>
          <a:p>
            <a:r>
              <a:rPr lang="en-US" sz="2000" dirty="0">
                <a:solidFill>
                  <a:srgbClr val="000000"/>
                </a:solidFill>
                <a:cs typeface="Calibri"/>
              </a:rPr>
              <a:t> A copy of this presentation will be available on our school website.</a:t>
            </a:r>
          </a:p>
          <a:p>
            <a:endParaRPr lang="en-US" sz="2000" dirty="0">
              <a:solidFill>
                <a:srgbClr val="000000"/>
              </a:solidFill>
              <a:cs typeface="Calibri"/>
            </a:endParaRPr>
          </a:p>
          <a:p>
            <a:endParaRPr lang="en-US" sz="20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367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C38AFA-B936-4B9E-9931-FEE507DE0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1" y="0"/>
            <a:ext cx="12053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78A114-2ACE-49F7-A0F8-0504A535F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4" y="0"/>
            <a:ext cx="12067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0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15461-1354-431A-8B05-C13478C8D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7" y="0"/>
            <a:ext cx="12114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83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/>
        </p:nvSpPr>
        <p:spPr>
          <a:xfrm>
            <a:off x="1520576" y="682304"/>
            <a:ext cx="9794929" cy="39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Arial Black"/>
              <a:buNone/>
            </a:pPr>
            <a:r>
              <a:rPr lang="en-US" sz="55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School’s Current </a:t>
            </a:r>
            <a:r>
              <a:rPr lang="en-US" sz="55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D</a:t>
            </a:r>
            <a:r>
              <a:rPr lang="en-US" sz="55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ata and Academic Goals</a:t>
            </a:r>
            <a:endParaRPr sz="5500" b="0" i="0" u="none" strike="noStrike" cap="none">
              <a:solidFill>
                <a:srgbClr val="FFFFFF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0BDF23-8771-47FA-AE17-E1720C474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4" y="0"/>
            <a:ext cx="1212193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/>
          <p:nvPr/>
        </p:nvSpPr>
        <p:spPr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742950" y="742951"/>
            <a:ext cx="3476625" cy="496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School’s Data and Academic Goals</a:t>
            </a:r>
            <a:endParaRPr/>
          </a:p>
        </p:txBody>
      </p:sp>
      <p:pic>
        <p:nvPicPr>
          <p:cNvPr id="2" name="Picture 2" descr="A picture containing light, dark&#10;&#10;Description automatically generated">
            <a:extLst>
              <a:ext uri="{FF2B5EF4-FFF2-40B4-BE49-F238E27FC236}">
                <a16:creationId xmlns:a16="http://schemas.microsoft.com/office/drawing/2014/main" id="{B39A8FE0-88EB-4DEF-97AD-BBD93AF8C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420" y="266740"/>
            <a:ext cx="7142670" cy="29745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5EECC1-621F-49AC-88FB-16CFB01421FD}"/>
              </a:ext>
            </a:extLst>
          </p:cNvPr>
          <p:cNvSpPr txBox="1"/>
          <p:nvPr/>
        </p:nvSpPr>
        <p:spPr>
          <a:xfrm>
            <a:off x="6751608" y="463813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6CF0D6AA-B877-4567-B8BD-B11F02677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193" y="3393243"/>
            <a:ext cx="6955763" cy="30907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5836</TotalTime>
  <Words>864</Words>
  <Application>Microsoft Office PowerPoint</Application>
  <PresentationFormat>Widescreen</PresentationFormat>
  <Paragraphs>191</Paragraphs>
  <Slides>44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63" baseType="lpstr">
      <vt:lpstr>Arial</vt:lpstr>
      <vt:lpstr>Arial Black</vt:lpstr>
      <vt:lpstr>Arvo</vt:lpstr>
      <vt:lpstr>Calibri</vt:lpstr>
      <vt:lpstr>Calibri Light</vt:lpstr>
      <vt:lpstr>Century</vt:lpstr>
      <vt:lpstr>Century Gothic</vt:lpstr>
      <vt:lpstr>Franklin Gothic</vt:lpstr>
      <vt:lpstr>Garamond</vt:lpstr>
      <vt:lpstr>Lato Regular</vt:lpstr>
      <vt:lpstr>Mission Gothic Regular</vt:lpstr>
      <vt:lpstr>Open</vt:lpstr>
      <vt:lpstr>Open Sans</vt:lpstr>
      <vt:lpstr>Open Sans Light</vt:lpstr>
      <vt:lpstr>Open Sans Semibold</vt:lpstr>
      <vt:lpstr>Roboto Condensed</vt:lpstr>
      <vt:lpstr>Times New Roman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Naviance?</vt:lpstr>
      <vt:lpstr>Self-Discovery Assessments</vt:lpstr>
      <vt:lpstr>Present Assignment      Asignación actual</vt:lpstr>
      <vt:lpstr>PowerPoint Presentation</vt:lpstr>
      <vt:lpstr>PowerPoint Presentation</vt:lpstr>
      <vt:lpstr>PowerPoint Presentation</vt:lpstr>
      <vt:lpstr>PowerPoint Presentation</vt:lpstr>
      <vt:lpstr>Upcoming Events</vt:lpstr>
      <vt:lpstr>PowerPoint Presentation</vt:lpstr>
      <vt:lpstr>Turkey Giveaway can be picked up at the school tomorrow!!!!!  Please have your Turkey Ticket</vt:lpstr>
      <vt:lpstr>PowerPoint Presentation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I JOHNSON</dc:creator>
  <cp:lastModifiedBy>CHACHAUNA N WILLIAMS</cp:lastModifiedBy>
  <cp:revision>145</cp:revision>
  <dcterms:created xsi:type="dcterms:W3CDTF">2021-04-12T16:28:33Z</dcterms:created>
  <dcterms:modified xsi:type="dcterms:W3CDTF">2021-11-22T19:26:11Z</dcterms:modified>
</cp:coreProperties>
</file>